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3"/>
  </p:notesMasterIdLst>
  <p:sldIdLst>
    <p:sldId id="500" r:id="rId2"/>
    <p:sldId id="499" r:id="rId3"/>
    <p:sldId id="501" r:id="rId4"/>
    <p:sldId id="523" r:id="rId5"/>
    <p:sldId id="504" r:id="rId6"/>
    <p:sldId id="505" r:id="rId7"/>
    <p:sldId id="506" r:id="rId8"/>
    <p:sldId id="507" r:id="rId9"/>
    <p:sldId id="532" r:id="rId10"/>
    <p:sldId id="528" r:id="rId11"/>
    <p:sldId id="529" r:id="rId12"/>
    <p:sldId id="530" r:id="rId13"/>
    <p:sldId id="502" r:id="rId14"/>
    <p:sldId id="531" r:id="rId15"/>
    <p:sldId id="508" r:id="rId16"/>
    <p:sldId id="509" r:id="rId17"/>
    <p:sldId id="527" r:id="rId18"/>
    <p:sldId id="526" r:id="rId19"/>
    <p:sldId id="510" r:id="rId20"/>
    <p:sldId id="533" r:id="rId21"/>
    <p:sldId id="524" r:id="rId22"/>
    <p:sldId id="534" r:id="rId23"/>
    <p:sldId id="511" r:id="rId24"/>
    <p:sldId id="513" r:id="rId25"/>
    <p:sldId id="512" r:id="rId26"/>
    <p:sldId id="515" r:id="rId27"/>
    <p:sldId id="516" r:id="rId28"/>
    <p:sldId id="517" r:id="rId29"/>
    <p:sldId id="520" r:id="rId30"/>
    <p:sldId id="521" r:id="rId31"/>
    <p:sldId id="522" r:id="rId32"/>
  </p:sldIdLst>
  <p:sldSz cx="9144000" cy="6858000" type="screen4x3"/>
  <p:notesSz cx="6858000" cy="9144000"/>
  <p:defaultTextStyle>
    <a:defPPr>
      <a:defRPr lang="de-DE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796">
          <p15:clr>
            <a:srgbClr val="A4A3A4"/>
          </p15:clr>
        </p15:guide>
        <p15:guide id="2" pos="287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01B42"/>
    <a:srgbClr val="800080"/>
    <a:srgbClr val="FF6FCF"/>
    <a:srgbClr val="E6E6E6"/>
    <a:srgbClr val="F39040"/>
    <a:srgbClr val="E1712D"/>
    <a:srgbClr val="00985C"/>
    <a:srgbClr val="7D7D7D"/>
    <a:srgbClr val="010000"/>
    <a:srgbClr val="37B96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2833802-FEF1-4C79-8D5D-14CF1EAF98D9}" styleName="Helle Formatvorlage 2 - Akz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9012ECD-51FC-41F1-AA8D-1B2483CD663E}" styleName="Helle Formatvorlage 2 - Akz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DA37D80-6434-44D0-A028-1B22A696006F}" styleName="Helle Formatvorlage 3 - Akz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BC89EF96-8CEA-46FF-86C4-4CE0E7609802}" styleName="Helle Formatvorlage 3 - Akz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Helle Formatvorlage 1 - Akz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Helle Formatvorlage 1 - Akz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Helle Formatvorlag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271" autoAdjust="0"/>
    <p:restoredTop sz="99843" autoAdjust="0"/>
  </p:normalViewPr>
  <p:slideViewPr>
    <p:cSldViewPr snapToGrid="0" snapToObjects="1">
      <p:cViewPr varScale="1">
        <p:scale>
          <a:sx n="115" d="100"/>
          <a:sy n="115" d="100"/>
        </p:scale>
        <p:origin x="208" y="448"/>
      </p:cViewPr>
      <p:guideLst>
        <p:guide orient="horz" pos="3796"/>
        <p:guide pos="2879"/>
      </p:guideLst>
    </p:cSldViewPr>
  </p:slideViewPr>
  <p:outlineViewPr>
    <p:cViewPr>
      <p:scale>
        <a:sx n="33" d="100"/>
        <a:sy n="33" d="100"/>
      </p:scale>
      <p:origin x="0" y="744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977FC7-D3F3-1C49-AC3F-62D3EBF04A0E}" type="datetimeFigureOut">
              <a:rPr lang="de-DE"/>
              <a:pPr/>
              <a:t>19.05.21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E2C6FB-D276-BA41-8CBE-FC3A5E2B6CCF}" type="slidenum">
              <a:rPr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840891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259838" y="3836478"/>
            <a:ext cx="6033526" cy="519622"/>
          </a:xfrm>
          <a:prstGeom prst="rect">
            <a:avLst/>
          </a:prstGeom>
        </p:spPr>
        <p:txBody>
          <a:bodyPr lIns="0" rIns="0"/>
          <a:lstStyle>
            <a:lvl1pPr marL="0" indent="342000" algn="l">
              <a:lnSpc>
                <a:spcPct val="120000"/>
              </a:lnSpc>
              <a:spcBef>
                <a:spcPts val="0"/>
              </a:spcBef>
              <a:buNone/>
              <a:defRPr sz="1800" b="0" i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Name(s)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speaker</a:t>
            </a:r>
            <a:r>
              <a:rPr lang="de-DE" dirty="0"/>
              <a:t>(s)</a:t>
            </a:r>
          </a:p>
        </p:txBody>
      </p:sp>
      <p:cxnSp>
        <p:nvCxnSpPr>
          <p:cNvPr id="14" name="Gerade Verbindung mit Pfeil 13"/>
          <p:cNvCxnSpPr/>
          <p:nvPr userDrawn="1"/>
        </p:nvCxnSpPr>
        <p:spPr>
          <a:xfrm>
            <a:off x="259837" y="3836478"/>
            <a:ext cx="8624326" cy="1588"/>
          </a:xfrm>
          <a:prstGeom prst="straightConnector1">
            <a:avLst/>
          </a:prstGeom>
          <a:ln w="6350">
            <a:solidFill>
              <a:schemeClr val="bg1">
                <a:lumMod val="75000"/>
              </a:schemeClr>
            </a:solidFill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259837" y="2794000"/>
            <a:ext cx="8624326" cy="955040"/>
          </a:xfrm>
          <a:prstGeom prst="rect">
            <a:avLst/>
          </a:prstGeom>
        </p:spPr>
        <p:txBody>
          <a:bodyPr lIns="0" rIns="0" anchor="b" anchorCtr="0"/>
          <a:lstStyle>
            <a:lvl1pPr marL="342000" indent="0" algn="l">
              <a:lnSpc>
                <a:spcPct val="110000"/>
              </a:lnSpc>
              <a:defRPr sz="2600" b="0" i="0" spc="0">
                <a:solidFill>
                  <a:schemeClr val="accent6">
                    <a:lumMod val="50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de-DE" dirty="0"/>
              <a:t>Title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presentation</a:t>
            </a:r>
            <a:endParaRPr lang="de-DE" dirty="0"/>
          </a:p>
        </p:txBody>
      </p:sp>
      <p:pic>
        <p:nvPicPr>
          <p:cNvPr id="5" name="Bild 4" descr="UPB_LOGO_KOMP_CMYK_GB_2015.pd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6763" y="5638800"/>
            <a:ext cx="2057400" cy="723900"/>
          </a:xfrm>
          <a:prstGeom prst="rect">
            <a:avLst/>
          </a:prstGeom>
        </p:spPr>
      </p:pic>
      <p:sp>
        <p:nvSpPr>
          <p:cNvPr id="7" name="Textplatzhalt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60350" y="4483100"/>
            <a:ext cx="6032500" cy="506413"/>
          </a:xfrm>
          <a:prstGeom prst="rect">
            <a:avLst/>
          </a:prstGeom>
        </p:spPr>
        <p:txBody>
          <a:bodyPr vert="horz" lIns="0" rIns="0"/>
          <a:lstStyle>
            <a:lvl1pPr marL="0" indent="342000">
              <a:lnSpc>
                <a:spcPct val="120000"/>
              </a:lnSpc>
              <a:spcBef>
                <a:spcPts val="0"/>
              </a:spcBef>
              <a:buFontTx/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de-DE" dirty="0"/>
              <a:t>Date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259837" y="866266"/>
            <a:ext cx="8624326" cy="5491672"/>
          </a:xfrm>
          <a:prstGeom prst="rect">
            <a:avLst/>
          </a:prstGeom>
        </p:spPr>
        <p:txBody>
          <a:bodyPr lIns="0" tIns="216000" rIns="0" bIns="216000">
            <a:noAutofit/>
          </a:bodyPr>
          <a:lstStyle>
            <a:lvl1pPr indent="-342000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Font typeface="Wingdings" charset="2"/>
              <a:buChar char="§"/>
              <a:defRPr sz="1800" b="0" i="0">
                <a:solidFill>
                  <a:srgbClr val="262626"/>
                </a:solidFill>
                <a:latin typeface="Arial"/>
                <a:cs typeface="Arial"/>
              </a:defRPr>
            </a:lvl1pPr>
            <a:lvl2pPr indent="-342000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Font typeface="Arial"/>
              <a:buChar char="•"/>
              <a:defRPr sz="1800" b="0" i="0">
                <a:solidFill>
                  <a:srgbClr val="262626"/>
                </a:solidFill>
                <a:latin typeface="Arial"/>
                <a:cs typeface="Arial"/>
              </a:defRPr>
            </a:lvl2pPr>
            <a:lvl3pPr indent="-3420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Font typeface="Wingdings" charset="2"/>
              <a:buChar char="§"/>
              <a:defRPr sz="1800" b="0" i="0">
                <a:solidFill>
                  <a:srgbClr val="262626"/>
                </a:solidFill>
                <a:latin typeface="Arial"/>
                <a:cs typeface="Arial"/>
              </a:defRPr>
            </a:lvl3pPr>
            <a:lvl4pPr indent="-3420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Font typeface="Arial"/>
              <a:buChar char="•"/>
              <a:defRPr sz="1800" b="0" i="0">
                <a:solidFill>
                  <a:srgbClr val="262626"/>
                </a:solidFill>
                <a:latin typeface="Arial"/>
                <a:cs typeface="Arial"/>
              </a:defRPr>
            </a:lvl4pPr>
            <a:lvl5pPr indent="-3420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Font typeface="Wingdings" charset="2"/>
              <a:buChar char="§"/>
              <a:defRPr sz="1800" b="0" i="0">
                <a:solidFill>
                  <a:srgbClr val="262626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de-DE" dirty="0"/>
              <a:t>Bullet </a:t>
            </a:r>
            <a:r>
              <a:rPr lang="de-DE" dirty="0" err="1"/>
              <a:t>point</a:t>
            </a:r>
            <a:endParaRPr lang="de-DE" dirty="0"/>
          </a:p>
          <a:p>
            <a:pPr lvl="1"/>
            <a:r>
              <a:rPr lang="de-DE" dirty="0"/>
              <a:t>Bullet </a:t>
            </a:r>
            <a:r>
              <a:rPr lang="de-DE" dirty="0" err="1"/>
              <a:t>point</a:t>
            </a:r>
            <a:endParaRPr lang="de-DE" dirty="0"/>
          </a:p>
          <a:p>
            <a:pPr lvl="2"/>
            <a:r>
              <a:rPr lang="de-DE" dirty="0"/>
              <a:t>Bullet </a:t>
            </a:r>
            <a:r>
              <a:rPr lang="de-DE" dirty="0" err="1"/>
              <a:t>point</a:t>
            </a:r>
            <a:endParaRPr lang="de-DE" dirty="0"/>
          </a:p>
        </p:txBody>
      </p:sp>
      <p:cxnSp>
        <p:nvCxnSpPr>
          <p:cNvPr id="19" name="Gerade Verbindung mit Pfeil 18"/>
          <p:cNvCxnSpPr/>
          <p:nvPr/>
        </p:nvCxnSpPr>
        <p:spPr>
          <a:xfrm>
            <a:off x="259837" y="864678"/>
            <a:ext cx="8624326" cy="1588"/>
          </a:xfrm>
          <a:prstGeom prst="straightConnector1">
            <a:avLst/>
          </a:prstGeom>
          <a:ln w="6350">
            <a:solidFill>
              <a:schemeClr val="bg1">
                <a:lumMod val="75000"/>
              </a:schemeClr>
            </a:solidFill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/>
          <p:cNvCxnSpPr/>
          <p:nvPr userDrawn="1"/>
        </p:nvCxnSpPr>
        <p:spPr>
          <a:xfrm>
            <a:off x="259837" y="6357938"/>
            <a:ext cx="8624326" cy="1588"/>
          </a:xfrm>
          <a:prstGeom prst="straightConnector1">
            <a:avLst/>
          </a:prstGeom>
          <a:ln w="6350">
            <a:solidFill>
              <a:schemeClr val="bg1">
                <a:lumMod val="75000"/>
              </a:schemeClr>
            </a:solidFill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259838" y="325438"/>
            <a:ext cx="8624326" cy="437640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 indent="342000" algn="l">
              <a:defRPr sz="2600" b="0" i="0" spc="0">
                <a:solidFill>
                  <a:srgbClr val="262626"/>
                </a:solidFill>
                <a:latin typeface="Arial"/>
                <a:cs typeface="Arial"/>
              </a:defRPr>
            </a:lvl1pPr>
          </a:lstStyle>
          <a:p>
            <a:r>
              <a:rPr lang="de-DE" dirty="0"/>
              <a:t>Title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slide</a:t>
            </a:r>
            <a:endParaRPr lang="de-DE" dirty="0"/>
          </a:p>
        </p:txBody>
      </p:sp>
      <p:sp>
        <p:nvSpPr>
          <p:cNvPr id="32" name="Foliennummernplatzhalter 20"/>
          <p:cNvSpPr txBox="1">
            <a:spLocks/>
          </p:cNvSpPr>
          <p:nvPr userDrawn="1"/>
        </p:nvSpPr>
        <p:spPr>
          <a:xfrm>
            <a:off x="8043858" y="6390100"/>
            <a:ext cx="642942" cy="216000"/>
          </a:xfrm>
          <a:prstGeom prst="rect">
            <a:avLst/>
          </a:prstGeom>
        </p:spPr>
        <p:txBody>
          <a:bodyPr vert="horz" lIns="91440" tIns="0" rIns="91440" bIns="0" rtlCol="0" anchor="ctr"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275AF41-3193-41A9-B205-E86B92ACFA16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4" name="Inhaltsplatzhalter 33"/>
          <p:cNvSpPr>
            <a:spLocks noGrp="1"/>
          </p:cNvSpPr>
          <p:nvPr>
            <p:ph sz="quarter" idx="10" hasCustomPrompt="1"/>
          </p:nvPr>
        </p:nvSpPr>
        <p:spPr>
          <a:xfrm>
            <a:off x="259838" y="6362700"/>
            <a:ext cx="7055410" cy="215900"/>
          </a:xfrm>
          <a:prstGeom prst="rect">
            <a:avLst/>
          </a:prstGeom>
        </p:spPr>
        <p:txBody>
          <a:bodyPr vert="horz" lIns="0" rIns="0"/>
          <a:lstStyle>
            <a:lvl1pPr marL="0" indent="342000">
              <a:buNone/>
              <a:defRPr sz="1200" b="0" i="0" baseline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defRPr>
            </a:lvl1pPr>
            <a:lvl2pPr>
              <a:buNone/>
              <a:defRPr sz="1200">
                <a:latin typeface="Palatino"/>
                <a:cs typeface="Palatino"/>
              </a:defRPr>
            </a:lvl2pPr>
            <a:lvl3pPr>
              <a:buNone/>
              <a:defRPr sz="1200">
                <a:latin typeface="Palatino"/>
                <a:cs typeface="Palatino"/>
              </a:defRPr>
            </a:lvl3pPr>
            <a:lvl4pPr>
              <a:buNone/>
              <a:defRPr sz="1200">
                <a:latin typeface="Palatino"/>
                <a:cs typeface="Palatino"/>
              </a:defRPr>
            </a:lvl4pPr>
            <a:lvl5pPr>
              <a:buNone/>
              <a:defRPr sz="1200">
                <a:latin typeface="Palatino"/>
                <a:cs typeface="Palatino"/>
              </a:defRPr>
            </a:lvl5pPr>
          </a:lstStyle>
          <a:p>
            <a:pPr lvl="0"/>
            <a:r>
              <a:rPr lang="de-DE" dirty="0"/>
              <a:t>Title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talk</a:t>
            </a:r>
            <a:r>
              <a:rPr lang="de-DE" dirty="0"/>
              <a:t>, </a:t>
            </a:r>
            <a:r>
              <a:rPr lang="de-DE" dirty="0" err="1"/>
              <a:t>name</a:t>
            </a:r>
            <a:r>
              <a:rPr lang="de-DE" dirty="0"/>
              <a:t>(s)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speaker</a:t>
            </a:r>
            <a:r>
              <a:rPr lang="de-DE" dirty="0"/>
              <a:t>(s)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tar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Gerade Verbindung mit Pfeil 18"/>
          <p:cNvCxnSpPr/>
          <p:nvPr/>
        </p:nvCxnSpPr>
        <p:spPr>
          <a:xfrm>
            <a:off x="259837" y="864678"/>
            <a:ext cx="8624326" cy="1588"/>
          </a:xfrm>
          <a:prstGeom prst="straightConnector1">
            <a:avLst/>
          </a:prstGeom>
          <a:ln w="6350">
            <a:solidFill>
              <a:schemeClr val="bg1">
                <a:lumMod val="75000"/>
              </a:schemeClr>
            </a:solidFill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/>
          <p:cNvCxnSpPr/>
          <p:nvPr userDrawn="1"/>
        </p:nvCxnSpPr>
        <p:spPr>
          <a:xfrm>
            <a:off x="259837" y="6357938"/>
            <a:ext cx="8624326" cy="1588"/>
          </a:xfrm>
          <a:prstGeom prst="straightConnector1">
            <a:avLst/>
          </a:prstGeom>
          <a:ln w="6350">
            <a:solidFill>
              <a:schemeClr val="bg1">
                <a:lumMod val="75000"/>
              </a:schemeClr>
            </a:solidFill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259838" y="2806700"/>
            <a:ext cx="8624326" cy="711200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 indent="342000" algn="ctr">
              <a:defRPr sz="2600" b="0" i="0" spc="0" baseline="0">
                <a:solidFill>
                  <a:srgbClr val="262626"/>
                </a:solidFill>
                <a:latin typeface="Arial"/>
                <a:cs typeface="Arial"/>
              </a:defRPr>
            </a:lvl1pPr>
          </a:lstStyle>
          <a:p>
            <a:r>
              <a:rPr lang="de-DE" dirty="0"/>
              <a:t>Title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section</a:t>
            </a:r>
            <a:endParaRPr lang="de-DE" dirty="0"/>
          </a:p>
        </p:txBody>
      </p:sp>
      <p:sp>
        <p:nvSpPr>
          <p:cNvPr id="32" name="Foliennummernplatzhalter 20"/>
          <p:cNvSpPr txBox="1">
            <a:spLocks/>
          </p:cNvSpPr>
          <p:nvPr userDrawn="1"/>
        </p:nvSpPr>
        <p:spPr>
          <a:xfrm>
            <a:off x="8043858" y="6390100"/>
            <a:ext cx="642942" cy="216000"/>
          </a:xfrm>
          <a:prstGeom prst="rect">
            <a:avLst/>
          </a:prstGeom>
        </p:spPr>
        <p:txBody>
          <a:bodyPr vert="horz" lIns="91440" tIns="0" rIns="91440" bIns="0" rtlCol="0" anchor="ctr"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275AF41-3193-41A9-B205-E86B92ACFA16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4" name="Inhaltsplatzhalter 33"/>
          <p:cNvSpPr>
            <a:spLocks noGrp="1"/>
          </p:cNvSpPr>
          <p:nvPr>
            <p:ph sz="quarter" idx="10" hasCustomPrompt="1"/>
          </p:nvPr>
        </p:nvSpPr>
        <p:spPr>
          <a:xfrm>
            <a:off x="259838" y="6362700"/>
            <a:ext cx="7055410" cy="215900"/>
          </a:xfrm>
          <a:prstGeom prst="rect">
            <a:avLst/>
          </a:prstGeom>
        </p:spPr>
        <p:txBody>
          <a:bodyPr vert="horz" lIns="0" rIns="0"/>
          <a:lstStyle>
            <a:lvl1pPr marL="0" indent="342000">
              <a:buNone/>
              <a:defRPr sz="1200" b="0" i="0" baseline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defRPr>
            </a:lvl1pPr>
            <a:lvl2pPr>
              <a:buNone/>
              <a:defRPr sz="1200">
                <a:latin typeface="Palatino"/>
                <a:cs typeface="Palatino"/>
              </a:defRPr>
            </a:lvl2pPr>
            <a:lvl3pPr>
              <a:buNone/>
              <a:defRPr sz="1200">
                <a:latin typeface="Palatino"/>
                <a:cs typeface="Palatino"/>
              </a:defRPr>
            </a:lvl3pPr>
            <a:lvl4pPr>
              <a:buNone/>
              <a:defRPr sz="1200">
                <a:latin typeface="Palatino"/>
                <a:cs typeface="Palatino"/>
              </a:defRPr>
            </a:lvl4pPr>
            <a:lvl5pPr>
              <a:buNone/>
              <a:defRPr sz="1200">
                <a:latin typeface="Palatino"/>
                <a:cs typeface="Palatino"/>
              </a:defRPr>
            </a:lvl5pPr>
          </a:lstStyle>
          <a:p>
            <a:pPr lvl="0"/>
            <a:r>
              <a:rPr lang="de-DE" dirty="0"/>
              <a:t>Title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talk</a:t>
            </a:r>
            <a:r>
              <a:rPr lang="de-DE" dirty="0"/>
              <a:t>, </a:t>
            </a:r>
            <a:r>
              <a:rPr lang="de-DE" dirty="0" err="1"/>
              <a:t>name</a:t>
            </a:r>
            <a:r>
              <a:rPr lang="de-DE" dirty="0"/>
              <a:t>(s)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speaker</a:t>
            </a:r>
            <a:r>
              <a:rPr lang="de-DE" dirty="0"/>
              <a:t>(s)</a:t>
            </a:r>
          </a:p>
        </p:txBody>
      </p:sp>
    </p:spTree>
    <p:extLst>
      <p:ext uri="{BB962C8B-B14F-4D97-AF65-F5344CB8AC3E}">
        <p14:creationId xmlns:p14="http://schemas.microsoft.com/office/powerpoint/2010/main" val="13716254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Reference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259837" y="866266"/>
            <a:ext cx="8624326" cy="5491672"/>
          </a:xfrm>
          <a:prstGeom prst="rect">
            <a:avLst/>
          </a:prstGeom>
        </p:spPr>
        <p:txBody>
          <a:bodyPr lIns="0" tIns="216000" rIns="0" bIns="216000">
            <a:noAutofit/>
          </a:bodyPr>
          <a:lstStyle>
            <a:lvl1pPr indent="-342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Font typeface="Wingdings" charset="2"/>
              <a:buChar char="§"/>
              <a:defRPr sz="1200" b="0" i="0">
                <a:solidFill>
                  <a:srgbClr val="262626"/>
                </a:solidFill>
                <a:latin typeface="Arial"/>
                <a:cs typeface="Arial"/>
              </a:defRPr>
            </a:lvl1pPr>
            <a:lvl2pPr indent="-342000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Font typeface="Arial"/>
              <a:buChar char="•"/>
              <a:defRPr sz="1200" b="0" i="0" baseline="0">
                <a:solidFill>
                  <a:srgbClr val="262626"/>
                </a:solidFill>
                <a:latin typeface="Arial"/>
                <a:cs typeface="Arial"/>
              </a:defRPr>
            </a:lvl2pPr>
            <a:lvl3pPr indent="-3420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Font typeface="Wingdings" charset="2"/>
              <a:buChar char="§"/>
              <a:defRPr sz="1200" b="0" i="0">
                <a:solidFill>
                  <a:srgbClr val="262626"/>
                </a:solidFill>
                <a:latin typeface="Arial"/>
                <a:cs typeface="Arial"/>
              </a:defRPr>
            </a:lvl3pPr>
            <a:lvl4pPr indent="-3420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Font typeface="Arial"/>
              <a:buChar char="•"/>
              <a:defRPr sz="1200" b="0" i="0">
                <a:solidFill>
                  <a:srgbClr val="262626"/>
                </a:solidFill>
                <a:latin typeface="Arial"/>
                <a:cs typeface="Arial"/>
              </a:defRPr>
            </a:lvl4pPr>
            <a:lvl5pPr indent="-3420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Font typeface="Wingdings" charset="2"/>
              <a:buChar char="§"/>
              <a:defRPr sz="1200" b="0" i="0">
                <a:solidFill>
                  <a:srgbClr val="262626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de-DE" dirty="0"/>
              <a:t>Bullet </a:t>
            </a:r>
            <a:r>
              <a:rPr lang="de-DE" dirty="0" err="1"/>
              <a:t>point</a:t>
            </a:r>
            <a:endParaRPr lang="de-DE" dirty="0"/>
          </a:p>
          <a:p>
            <a:pPr lvl="1"/>
            <a:r>
              <a:rPr lang="de-DE" dirty="0"/>
              <a:t>Bullet </a:t>
            </a:r>
            <a:r>
              <a:rPr lang="de-DE" dirty="0" err="1"/>
              <a:t>point</a:t>
            </a:r>
            <a:endParaRPr lang="de-DE" dirty="0"/>
          </a:p>
        </p:txBody>
      </p:sp>
      <p:cxnSp>
        <p:nvCxnSpPr>
          <p:cNvPr id="19" name="Gerade Verbindung mit Pfeil 18"/>
          <p:cNvCxnSpPr/>
          <p:nvPr/>
        </p:nvCxnSpPr>
        <p:spPr>
          <a:xfrm>
            <a:off x="259837" y="864678"/>
            <a:ext cx="8624326" cy="1588"/>
          </a:xfrm>
          <a:prstGeom prst="straightConnector1">
            <a:avLst/>
          </a:prstGeom>
          <a:ln w="6350">
            <a:solidFill>
              <a:schemeClr val="bg1">
                <a:lumMod val="75000"/>
              </a:schemeClr>
            </a:solidFill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/>
          <p:cNvCxnSpPr/>
          <p:nvPr userDrawn="1"/>
        </p:nvCxnSpPr>
        <p:spPr>
          <a:xfrm>
            <a:off x="259837" y="6357938"/>
            <a:ext cx="8624326" cy="1588"/>
          </a:xfrm>
          <a:prstGeom prst="straightConnector1">
            <a:avLst/>
          </a:prstGeom>
          <a:ln w="6350">
            <a:solidFill>
              <a:schemeClr val="bg1">
                <a:lumMod val="75000"/>
              </a:schemeClr>
            </a:solidFill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259838" y="325438"/>
            <a:ext cx="8624326" cy="437640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 indent="342000" algn="l">
              <a:defRPr sz="2600" b="0" i="0" spc="0">
                <a:solidFill>
                  <a:srgbClr val="262626"/>
                </a:solidFill>
                <a:latin typeface="Arial"/>
                <a:cs typeface="Arial"/>
              </a:defRPr>
            </a:lvl1pPr>
          </a:lstStyle>
          <a:p>
            <a:r>
              <a:rPr lang="de-DE" dirty="0"/>
              <a:t>References</a:t>
            </a:r>
          </a:p>
        </p:txBody>
      </p:sp>
      <p:sp>
        <p:nvSpPr>
          <p:cNvPr id="32" name="Foliennummernplatzhalter 20"/>
          <p:cNvSpPr txBox="1">
            <a:spLocks/>
          </p:cNvSpPr>
          <p:nvPr userDrawn="1"/>
        </p:nvSpPr>
        <p:spPr>
          <a:xfrm>
            <a:off x="8043858" y="6390100"/>
            <a:ext cx="642942" cy="216000"/>
          </a:xfrm>
          <a:prstGeom prst="rect">
            <a:avLst/>
          </a:prstGeom>
        </p:spPr>
        <p:txBody>
          <a:bodyPr vert="horz" lIns="91440" tIns="0" rIns="91440" bIns="0" rtlCol="0" anchor="ctr"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275AF41-3193-41A9-B205-E86B92ACFA16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4" name="Inhaltsplatzhalter 33"/>
          <p:cNvSpPr>
            <a:spLocks noGrp="1"/>
          </p:cNvSpPr>
          <p:nvPr>
            <p:ph sz="quarter" idx="10" hasCustomPrompt="1"/>
          </p:nvPr>
        </p:nvSpPr>
        <p:spPr>
          <a:xfrm>
            <a:off x="259838" y="6362700"/>
            <a:ext cx="7055410" cy="215900"/>
          </a:xfrm>
          <a:prstGeom prst="rect">
            <a:avLst/>
          </a:prstGeom>
        </p:spPr>
        <p:txBody>
          <a:bodyPr vert="horz" lIns="0" rIns="0"/>
          <a:lstStyle>
            <a:lvl1pPr marL="0" indent="342000">
              <a:buNone/>
              <a:defRPr sz="1200" b="0" i="0" baseline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defRPr>
            </a:lvl1pPr>
            <a:lvl2pPr>
              <a:buNone/>
              <a:defRPr sz="1200">
                <a:latin typeface="Palatino"/>
                <a:cs typeface="Palatino"/>
              </a:defRPr>
            </a:lvl2pPr>
            <a:lvl3pPr>
              <a:buNone/>
              <a:defRPr sz="1200">
                <a:latin typeface="Palatino"/>
                <a:cs typeface="Palatino"/>
              </a:defRPr>
            </a:lvl3pPr>
            <a:lvl4pPr>
              <a:buNone/>
              <a:defRPr sz="1200">
                <a:latin typeface="Palatino"/>
                <a:cs typeface="Palatino"/>
              </a:defRPr>
            </a:lvl4pPr>
            <a:lvl5pPr>
              <a:buNone/>
              <a:defRPr sz="1200">
                <a:latin typeface="Palatino"/>
                <a:cs typeface="Palatino"/>
              </a:defRPr>
            </a:lvl5pPr>
          </a:lstStyle>
          <a:p>
            <a:pPr lvl="0"/>
            <a:r>
              <a:rPr lang="de-DE" dirty="0"/>
              <a:t>Title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talk</a:t>
            </a:r>
            <a:r>
              <a:rPr lang="de-DE" dirty="0"/>
              <a:t>, </a:t>
            </a:r>
            <a:r>
              <a:rPr lang="de-DE" dirty="0" err="1"/>
              <a:t>name</a:t>
            </a:r>
            <a:r>
              <a:rPr lang="de-DE" dirty="0"/>
              <a:t>(s)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speaker</a:t>
            </a:r>
            <a:r>
              <a:rPr lang="de-DE" dirty="0"/>
              <a:t>(s)</a:t>
            </a:r>
          </a:p>
        </p:txBody>
      </p:sp>
    </p:spTree>
    <p:extLst>
      <p:ext uri="{BB962C8B-B14F-4D97-AF65-F5344CB8AC3E}">
        <p14:creationId xmlns:p14="http://schemas.microsoft.com/office/powerpoint/2010/main" val="24452479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3" r:id="rId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3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1"/>
          <p:cNvSpPr>
            <a:spLocks noGrp="1"/>
          </p:cNvSpPr>
          <p:nvPr>
            <p:ph type="subTitle" idx="1"/>
          </p:nvPr>
        </p:nvSpPr>
        <p:spPr>
          <a:xfrm>
            <a:off x="259838" y="3836478"/>
            <a:ext cx="6033526" cy="646622"/>
          </a:xfrm>
        </p:spPr>
        <p:txBody>
          <a:bodyPr/>
          <a:lstStyle/>
          <a:p>
            <a:r>
              <a:rPr lang="de-DE" dirty="0" err="1"/>
              <a:t>Ambuj</a:t>
            </a:r>
            <a:r>
              <a:rPr lang="de-DE" dirty="0"/>
              <a:t> Kumar </a:t>
            </a:r>
            <a:r>
              <a:rPr lang="de-DE" dirty="0" err="1"/>
              <a:t>Mondal</a:t>
            </a:r>
            <a:endParaRPr lang="de-DE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Aligning AI with Human Values </a:t>
            </a:r>
            <a:br>
              <a:rPr lang="en-IN" dirty="0"/>
            </a:b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19-May-2021</a:t>
            </a:r>
          </a:p>
        </p:txBody>
      </p:sp>
    </p:spTree>
    <p:extLst>
      <p:ext uri="{BB962C8B-B14F-4D97-AF65-F5344CB8AC3E}">
        <p14:creationId xmlns:p14="http://schemas.microsoft.com/office/powerpoint/2010/main" val="33858444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259837" y="922587"/>
            <a:ext cx="8624326" cy="2027659"/>
          </a:xfrm>
        </p:spPr>
        <p:txBody>
          <a:bodyPr/>
          <a:lstStyle/>
          <a:p>
            <a:r>
              <a:rPr lang="de-DE" b="1" dirty="0"/>
              <a:t>1) </a:t>
            </a:r>
            <a:r>
              <a:rPr lang="de-DE" b="1" dirty="0" err="1"/>
              <a:t>By</a:t>
            </a:r>
            <a:r>
              <a:rPr lang="de-DE" b="1" dirty="0"/>
              <a:t> </a:t>
            </a:r>
            <a:r>
              <a:rPr lang="de-DE" b="1" dirty="0" err="1"/>
              <a:t>Giving</a:t>
            </a:r>
            <a:r>
              <a:rPr lang="de-DE" b="1" dirty="0"/>
              <a:t> </a:t>
            </a:r>
            <a:r>
              <a:rPr lang="de-DE" b="1" dirty="0" err="1"/>
              <a:t>Instructions</a:t>
            </a:r>
            <a:r>
              <a:rPr lang="de-DE" b="1" dirty="0"/>
              <a:t> :</a:t>
            </a:r>
            <a:endParaRPr lang="en-IN" b="1" dirty="0"/>
          </a:p>
          <a:p>
            <a:pPr lvl="1"/>
            <a:r>
              <a:rPr lang="en-IN" dirty="0"/>
              <a:t>The agent does what user instruct it to do. </a:t>
            </a:r>
          </a:p>
          <a:p>
            <a:pPr lvl="1"/>
            <a:r>
              <a:rPr lang="en-IN" dirty="0"/>
              <a:t>Difficult to precisely specify a broad objective</a:t>
            </a:r>
          </a:p>
          <a:p>
            <a:pPr lvl="1"/>
            <a:r>
              <a:rPr lang="en-IN" dirty="0"/>
              <a:t>Outcome could be disastrous and not aligned to true objective.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Alignment</a:t>
            </a:r>
            <a:r>
              <a:rPr lang="de-DE" dirty="0"/>
              <a:t> </a:t>
            </a:r>
            <a:r>
              <a:rPr lang="de-DE" dirty="0" err="1"/>
              <a:t>Concepts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 err="1"/>
              <a:t>Aligning</a:t>
            </a:r>
            <a:r>
              <a:rPr lang="de-DE" dirty="0"/>
              <a:t> AI </a:t>
            </a:r>
            <a:r>
              <a:rPr lang="de-DE" dirty="0" err="1"/>
              <a:t>with</a:t>
            </a:r>
            <a:r>
              <a:rPr lang="de-DE" dirty="0"/>
              <a:t> human Values		</a:t>
            </a:r>
            <a:r>
              <a:rPr lang="de-DE" dirty="0" err="1"/>
              <a:t>By</a:t>
            </a:r>
            <a:r>
              <a:rPr lang="de-DE" dirty="0"/>
              <a:t>: </a:t>
            </a:r>
            <a:r>
              <a:rPr lang="de-DE" dirty="0" err="1"/>
              <a:t>Ambuj</a:t>
            </a:r>
            <a:r>
              <a:rPr lang="de-DE" dirty="0"/>
              <a:t> Kumar </a:t>
            </a:r>
            <a:r>
              <a:rPr lang="de-DE" dirty="0" err="1"/>
              <a:t>Mondal</a:t>
            </a:r>
            <a:endParaRPr lang="de-DE" dirty="0"/>
          </a:p>
        </p:txBody>
      </p:sp>
      <p:sp>
        <p:nvSpPr>
          <p:cNvPr id="6" name="Inhaltsplatzhalter 1">
            <a:extLst>
              <a:ext uri="{FF2B5EF4-FFF2-40B4-BE49-F238E27FC236}">
                <a16:creationId xmlns:a16="http://schemas.microsoft.com/office/drawing/2014/main" id="{42C00791-E9D9-DC4E-A550-63658C3DE963}"/>
              </a:ext>
            </a:extLst>
          </p:cNvPr>
          <p:cNvSpPr txBox="1">
            <a:spLocks/>
          </p:cNvSpPr>
          <p:nvPr/>
        </p:nvSpPr>
        <p:spPr>
          <a:xfrm>
            <a:off x="259837" y="2950246"/>
            <a:ext cx="8624326" cy="2027660"/>
          </a:xfrm>
          <a:prstGeom prst="rect">
            <a:avLst/>
          </a:prstGeom>
        </p:spPr>
        <p:txBody>
          <a:bodyPr lIns="0" tIns="216000" rIns="0" bIns="216000">
            <a:noAutofit/>
          </a:bodyPr>
          <a:lstStyle>
            <a:lvl1pPr marL="342900" indent="-342000" algn="l" defTabSz="457200" rtl="0" eaLnBrk="1" latinLnBrk="0" hangingPunct="1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Font typeface="Wingdings" charset="2"/>
              <a:buChar char="§"/>
              <a:defRPr sz="1800" b="0" i="0" kern="1200">
                <a:solidFill>
                  <a:srgbClr val="262626"/>
                </a:solidFill>
                <a:latin typeface="Arial"/>
                <a:ea typeface="+mn-ea"/>
                <a:cs typeface="Arial"/>
              </a:defRPr>
            </a:lvl1pPr>
            <a:lvl2pPr marL="742950" indent="-342000" algn="l" defTabSz="4572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Font typeface="Arial"/>
              <a:buChar char="•"/>
              <a:defRPr sz="1800" b="0" i="0" kern="1200">
                <a:solidFill>
                  <a:srgbClr val="262626"/>
                </a:solidFill>
                <a:latin typeface="Arial"/>
                <a:ea typeface="+mn-ea"/>
                <a:cs typeface="Arial"/>
              </a:defRPr>
            </a:lvl2pPr>
            <a:lvl3pPr marL="1143000" indent="-342000" algn="l" defTabSz="4572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Font typeface="Wingdings" charset="2"/>
              <a:buChar char="§"/>
              <a:defRPr sz="1800" b="0" i="0" kern="1200">
                <a:solidFill>
                  <a:srgbClr val="262626"/>
                </a:solidFill>
                <a:latin typeface="Arial"/>
                <a:ea typeface="+mn-ea"/>
                <a:cs typeface="Arial"/>
              </a:defRPr>
            </a:lvl3pPr>
            <a:lvl4pPr marL="1600200" indent="-342000" algn="l" defTabSz="4572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Font typeface="Arial"/>
              <a:buChar char="•"/>
              <a:defRPr sz="1800" b="0" i="0" kern="1200">
                <a:solidFill>
                  <a:srgbClr val="262626"/>
                </a:solidFill>
                <a:latin typeface="Arial"/>
                <a:ea typeface="+mn-ea"/>
                <a:cs typeface="Arial"/>
              </a:defRPr>
            </a:lvl4pPr>
            <a:lvl5pPr marL="2057400" indent="-342000" algn="l" defTabSz="4572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Font typeface="Wingdings" charset="2"/>
              <a:buChar char="§"/>
              <a:defRPr sz="1800" b="0" i="0" kern="1200">
                <a:solidFill>
                  <a:srgbClr val="262626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b="1" dirty="0"/>
              <a:t>2) </a:t>
            </a:r>
            <a:r>
              <a:rPr lang="de-DE" b="1" dirty="0" err="1"/>
              <a:t>By</a:t>
            </a:r>
            <a:r>
              <a:rPr lang="de-DE" b="1" dirty="0"/>
              <a:t> </a:t>
            </a:r>
            <a:r>
              <a:rPr lang="de-DE" b="1" dirty="0" err="1"/>
              <a:t>Expressed</a:t>
            </a:r>
            <a:r>
              <a:rPr lang="de-DE" b="1" dirty="0"/>
              <a:t> </a:t>
            </a:r>
            <a:r>
              <a:rPr lang="de-DE" b="1" dirty="0" err="1"/>
              <a:t>Intentions</a:t>
            </a:r>
            <a:r>
              <a:rPr lang="de-DE" b="1" dirty="0"/>
              <a:t> :</a:t>
            </a:r>
            <a:endParaRPr lang="en-IN" b="1" dirty="0"/>
          </a:p>
          <a:p>
            <a:pPr lvl="1"/>
            <a:r>
              <a:rPr lang="en-IN" dirty="0"/>
              <a:t>Grasp the intention behind instructions</a:t>
            </a:r>
          </a:p>
          <a:p>
            <a:pPr lvl="1"/>
            <a:r>
              <a:rPr lang="en-IN" dirty="0"/>
              <a:t>Require a complete model of human language and interaction</a:t>
            </a:r>
          </a:p>
          <a:p>
            <a:pPr lvl="1"/>
            <a:r>
              <a:rPr lang="en-IN" dirty="0"/>
              <a:t>What if intention is to do harmful or unethical things </a:t>
            </a:r>
          </a:p>
        </p:txBody>
      </p:sp>
    </p:spTree>
    <p:extLst>
      <p:ext uri="{BB962C8B-B14F-4D97-AF65-F5344CB8AC3E}">
        <p14:creationId xmlns:p14="http://schemas.microsoft.com/office/powerpoint/2010/main" val="580953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259838" y="1049780"/>
            <a:ext cx="8624326" cy="2155644"/>
          </a:xfrm>
        </p:spPr>
        <p:txBody>
          <a:bodyPr/>
          <a:lstStyle/>
          <a:p>
            <a:r>
              <a:rPr lang="de-DE" b="1" dirty="0"/>
              <a:t>3) </a:t>
            </a:r>
            <a:r>
              <a:rPr lang="de-DE" b="1" dirty="0" err="1"/>
              <a:t>Revealed</a:t>
            </a:r>
            <a:r>
              <a:rPr lang="de-DE" b="1" dirty="0"/>
              <a:t> </a:t>
            </a:r>
            <a:r>
              <a:rPr lang="de-DE" b="1" dirty="0" err="1"/>
              <a:t>Preferences</a:t>
            </a:r>
            <a:r>
              <a:rPr lang="de-DE" b="1" dirty="0"/>
              <a:t> :</a:t>
            </a:r>
          </a:p>
          <a:p>
            <a:pPr lvl="1"/>
            <a:r>
              <a:rPr lang="en-IN" dirty="0"/>
              <a:t>The agent does what user’s behaviour reveals she prefer.</a:t>
            </a:r>
          </a:p>
          <a:p>
            <a:pPr lvl="1"/>
            <a:r>
              <a:rPr lang="en-IN" dirty="0"/>
              <a:t>Hard to model emergencies</a:t>
            </a:r>
          </a:p>
          <a:p>
            <a:pPr lvl="1"/>
            <a:r>
              <a:rPr lang="en-IN" dirty="0"/>
              <a:t>People may have preferences for things that </a:t>
            </a:r>
            <a:r>
              <a:rPr lang="en-IN" i="1" dirty="0"/>
              <a:t>harm </a:t>
            </a:r>
            <a:r>
              <a:rPr lang="en-IN" dirty="0"/>
              <a:t>them or others</a:t>
            </a:r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Alignment</a:t>
            </a:r>
            <a:r>
              <a:rPr lang="de-DE" dirty="0"/>
              <a:t> </a:t>
            </a:r>
            <a:r>
              <a:rPr lang="de-DE" dirty="0" err="1"/>
              <a:t>Concepts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 err="1"/>
              <a:t>Aligning</a:t>
            </a:r>
            <a:r>
              <a:rPr lang="de-DE" dirty="0"/>
              <a:t> AI </a:t>
            </a:r>
            <a:r>
              <a:rPr lang="de-DE" dirty="0" err="1"/>
              <a:t>with</a:t>
            </a:r>
            <a:r>
              <a:rPr lang="de-DE" dirty="0"/>
              <a:t> human Values		</a:t>
            </a:r>
            <a:r>
              <a:rPr lang="de-DE" dirty="0" err="1"/>
              <a:t>By</a:t>
            </a:r>
            <a:r>
              <a:rPr lang="de-DE" dirty="0"/>
              <a:t>: </a:t>
            </a:r>
            <a:r>
              <a:rPr lang="de-DE" dirty="0" err="1"/>
              <a:t>Ambuj</a:t>
            </a:r>
            <a:r>
              <a:rPr lang="de-DE" dirty="0"/>
              <a:t> Kumar </a:t>
            </a:r>
            <a:r>
              <a:rPr lang="de-DE" dirty="0" err="1"/>
              <a:t>Mondal</a:t>
            </a:r>
            <a:endParaRPr lang="de-DE" dirty="0"/>
          </a:p>
        </p:txBody>
      </p:sp>
      <p:sp>
        <p:nvSpPr>
          <p:cNvPr id="5" name="Inhaltsplatzhalter 1">
            <a:extLst>
              <a:ext uri="{FF2B5EF4-FFF2-40B4-BE49-F238E27FC236}">
                <a16:creationId xmlns:a16="http://schemas.microsoft.com/office/drawing/2014/main" id="{D2E914A7-03B4-114B-9F03-DAA76A52FCAE}"/>
              </a:ext>
            </a:extLst>
          </p:cNvPr>
          <p:cNvSpPr txBox="1">
            <a:spLocks/>
          </p:cNvSpPr>
          <p:nvPr/>
        </p:nvSpPr>
        <p:spPr>
          <a:xfrm>
            <a:off x="259836" y="3205424"/>
            <a:ext cx="8624326" cy="1675406"/>
          </a:xfrm>
          <a:prstGeom prst="rect">
            <a:avLst/>
          </a:prstGeom>
        </p:spPr>
        <p:txBody>
          <a:bodyPr lIns="0" tIns="216000" rIns="0" bIns="216000">
            <a:noAutofit/>
          </a:bodyPr>
          <a:lstStyle>
            <a:lvl1pPr marL="342900" indent="-342000" algn="l" defTabSz="457200" rtl="0" eaLnBrk="1" latinLnBrk="0" hangingPunct="1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Font typeface="Wingdings" charset="2"/>
              <a:buChar char="§"/>
              <a:defRPr sz="1800" b="0" i="0" kern="1200">
                <a:solidFill>
                  <a:srgbClr val="262626"/>
                </a:solidFill>
                <a:latin typeface="Arial"/>
                <a:ea typeface="+mn-ea"/>
                <a:cs typeface="Arial"/>
              </a:defRPr>
            </a:lvl1pPr>
            <a:lvl2pPr marL="742950" indent="-342000" algn="l" defTabSz="4572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Font typeface="Arial"/>
              <a:buChar char="•"/>
              <a:defRPr sz="1800" b="0" i="0" kern="1200">
                <a:solidFill>
                  <a:srgbClr val="262626"/>
                </a:solidFill>
                <a:latin typeface="Arial"/>
                <a:ea typeface="+mn-ea"/>
                <a:cs typeface="Arial"/>
              </a:defRPr>
            </a:lvl2pPr>
            <a:lvl3pPr marL="1143000" indent="-342000" algn="l" defTabSz="4572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Font typeface="Wingdings" charset="2"/>
              <a:buChar char="§"/>
              <a:defRPr sz="1800" b="0" i="0" kern="1200">
                <a:solidFill>
                  <a:srgbClr val="262626"/>
                </a:solidFill>
                <a:latin typeface="Arial"/>
                <a:ea typeface="+mn-ea"/>
                <a:cs typeface="Arial"/>
              </a:defRPr>
            </a:lvl3pPr>
            <a:lvl4pPr marL="1600200" indent="-342000" algn="l" defTabSz="4572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Font typeface="Arial"/>
              <a:buChar char="•"/>
              <a:defRPr sz="1800" b="0" i="0" kern="1200">
                <a:solidFill>
                  <a:srgbClr val="262626"/>
                </a:solidFill>
                <a:latin typeface="Arial"/>
                <a:ea typeface="+mn-ea"/>
                <a:cs typeface="Arial"/>
              </a:defRPr>
            </a:lvl4pPr>
            <a:lvl5pPr marL="2057400" indent="-342000" algn="l" defTabSz="4572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Font typeface="Wingdings" charset="2"/>
              <a:buChar char="§"/>
              <a:defRPr sz="1800" b="0" i="0" kern="1200">
                <a:solidFill>
                  <a:srgbClr val="262626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b="1" dirty="0"/>
              <a:t>4) </a:t>
            </a:r>
            <a:r>
              <a:rPr lang="de-DE" b="1" dirty="0" err="1"/>
              <a:t>Informed</a:t>
            </a:r>
            <a:r>
              <a:rPr lang="de-DE" b="1" dirty="0"/>
              <a:t> </a:t>
            </a:r>
            <a:r>
              <a:rPr lang="de-DE" b="1" dirty="0" err="1"/>
              <a:t>Preferences</a:t>
            </a:r>
            <a:r>
              <a:rPr lang="de-DE" b="1" dirty="0"/>
              <a:t>:</a:t>
            </a:r>
          </a:p>
          <a:p>
            <a:pPr lvl="1"/>
            <a:r>
              <a:rPr lang="de-DE" dirty="0"/>
              <a:t>Agent </a:t>
            </a:r>
            <a:r>
              <a:rPr lang="de-DE" dirty="0" err="1"/>
              <a:t>does</a:t>
            </a:r>
            <a:r>
              <a:rPr lang="de-DE" dirty="0"/>
              <a:t> </a:t>
            </a:r>
            <a:r>
              <a:rPr lang="de-DE" dirty="0" err="1"/>
              <a:t>what</a:t>
            </a:r>
            <a:r>
              <a:rPr lang="de-DE" dirty="0"/>
              <a:t> a rational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informed</a:t>
            </a:r>
            <a:r>
              <a:rPr lang="de-DE" dirty="0"/>
              <a:t> </a:t>
            </a:r>
            <a:r>
              <a:rPr lang="de-DE" dirty="0" err="1"/>
              <a:t>user</a:t>
            </a:r>
            <a:r>
              <a:rPr lang="de-DE" dirty="0"/>
              <a:t> </a:t>
            </a:r>
            <a:r>
              <a:rPr lang="de-DE" dirty="0" err="1"/>
              <a:t>would</a:t>
            </a:r>
            <a:r>
              <a:rPr lang="de-DE" dirty="0"/>
              <a:t> do.</a:t>
            </a:r>
          </a:p>
          <a:p>
            <a:pPr lvl="1"/>
            <a:r>
              <a:rPr lang="de-DE" dirty="0" err="1"/>
              <a:t>Avoid</a:t>
            </a:r>
            <a:r>
              <a:rPr lang="de-DE" dirty="0"/>
              <a:t> </a:t>
            </a:r>
            <a:r>
              <a:rPr lang="de-DE" dirty="0" err="1"/>
              <a:t>errors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poor</a:t>
            </a:r>
            <a:r>
              <a:rPr lang="de-DE" dirty="0"/>
              <a:t> </a:t>
            </a:r>
            <a:r>
              <a:rPr lang="de-DE" dirty="0" err="1"/>
              <a:t>reasoning</a:t>
            </a:r>
            <a:r>
              <a:rPr lang="de-DE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30665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259837" y="2639551"/>
            <a:ext cx="8624326" cy="3235592"/>
          </a:xfrm>
        </p:spPr>
        <p:txBody>
          <a:bodyPr/>
          <a:lstStyle/>
          <a:p>
            <a:r>
              <a:rPr lang="de-DE" b="1" dirty="0"/>
              <a:t>6) Values:</a:t>
            </a:r>
          </a:p>
          <a:p>
            <a:pPr lvl="1"/>
            <a:r>
              <a:rPr lang="en-IN" dirty="0"/>
              <a:t>Values tells facts about what is good or bad. Align AI with a community’s moral beliefs.</a:t>
            </a:r>
          </a:p>
          <a:p>
            <a:pPr lvl="1"/>
            <a:r>
              <a:rPr lang="en-IN" dirty="0"/>
              <a:t>The agent does what it morally right to do, as defined by the individual or society.</a:t>
            </a:r>
          </a:p>
          <a:p>
            <a:pPr lvl="1"/>
            <a:r>
              <a:rPr lang="en-IN" dirty="0"/>
              <a:t>What values or principles? Who is the authority to define?</a:t>
            </a:r>
          </a:p>
          <a:p>
            <a:pPr lvl="1"/>
            <a:endParaRPr lang="en-IN" dirty="0"/>
          </a:p>
          <a:p>
            <a:pPr lvl="1"/>
            <a:endParaRPr lang="en-IN" dirty="0"/>
          </a:p>
          <a:p>
            <a:pPr lvl="1"/>
            <a:endParaRPr lang="en-IN" dirty="0"/>
          </a:p>
          <a:p>
            <a:pPr lvl="1"/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Alignment</a:t>
            </a:r>
            <a:r>
              <a:rPr lang="de-DE" dirty="0"/>
              <a:t> </a:t>
            </a:r>
            <a:r>
              <a:rPr lang="de-DE" dirty="0" err="1"/>
              <a:t>Concepts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 err="1"/>
              <a:t>Aligning</a:t>
            </a:r>
            <a:r>
              <a:rPr lang="de-DE" dirty="0"/>
              <a:t> AI </a:t>
            </a:r>
            <a:r>
              <a:rPr lang="de-DE" dirty="0" err="1"/>
              <a:t>with</a:t>
            </a:r>
            <a:r>
              <a:rPr lang="de-DE" dirty="0"/>
              <a:t> human Values		</a:t>
            </a:r>
            <a:r>
              <a:rPr lang="de-DE" dirty="0" err="1"/>
              <a:t>By</a:t>
            </a:r>
            <a:r>
              <a:rPr lang="de-DE" dirty="0"/>
              <a:t>: </a:t>
            </a:r>
            <a:r>
              <a:rPr lang="de-DE" dirty="0" err="1"/>
              <a:t>Ambuj</a:t>
            </a:r>
            <a:r>
              <a:rPr lang="de-DE" dirty="0"/>
              <a:t> Kumar </a:t>
            </a:r>
            <a:r>
              <a:rPr lang="de-DE" dirty="0" err="1"/>
              <a:t>Mondal</a:t>
            </a:r>
            <a:endParaRPr lang="de-DE" dirty="0"/>
          </a:p>
        </p:txBody>
      </p:sp>
      <p:sp>
        <p:nvSpPr>
          <p:cNvPr id="5" name="Inhaltsplatzhalter 1">
            <a:extLst>
              <a:ext uri="{FF2B5EF4-FFF2-40B4-BE49-F238E27FC236}">
                <a16:creationId xmlns:a16="http://schemas.microsoft.com/office/drawing/2014/main" id="{E5F17CBF-01C2-2D4C-855B-B5EC3CB731FC}"/>
              </a:ext>
            </a:extLst>
          </p:cNvPr>
          <p:cNvSpPr txBox="1">
            <a:spLocks/>
          </p:cNvSpPr>
          <p:nvPr/>
        </p:nvSpPr>
        <p:spPr>
          <a:xfrm>
            <a:off x="259837" y="982857"/>
            <a:ext cx="8624326" cy="1557495"/>
          </a:xfrm>
          <a:prstGeom prst="rect">
            <a:avLst/>
          </a:prstGeom>
        </p:spPr>
        <p:txBody>
          <a:bodyPr lIns="0" tIns="216000" rIns="0" bIns="216000">
            <a:noAutofit/>
          </a:bodyPr>
          <a:lstStyle>
            <a:lvl1pPr marL="342900" indent="-342000" algn="l" defTabSz="457200" rtl="0" eaLnBrk="1" latinLnBrk="0" hangingPunct="1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Font typeface="Wingdings" charset="2"/>
              <a:buChar char="§"/>
              <a:defRPr sz="1800" b="0" i="0" kern="1200">
                <a:solidFill>
                  <a:srgbClr val="262626"/>
                </a:solidFill>
                <a:latin typeface="Arial"/>
                <a:ea typeface="+mn-ea"/>
                <a:cs typeface="Arial"/>
              </a:defRPr>
            </a:lvl1pPr>
            <a:lvl2pPr marL="742950" indent="-342000" algn="l" defTabSz="4572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Font typeface="Arial"/>
              <a:buChar char="•"/>
              <a:defRPr sz="1800" b="0" i="0" kern="1200">
                <a:solidFill>
                  <a:srgbClr val="262626"/>
                </a:solidFill>
                <a:latin typeface="Arial"/>
                <a:ea typeface="+mn-ea"/>
                <a:cs typeface="Arial"/>
              </a:defRPr>
            </a:lvl2pPr>
            <a:lvl3pPr marL="1143000" indent="-342000" algn="l" defTabSz="4572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Font typeface="Wingdings" charset="2"/>
              <a:buChar char="§"/>
              <a:defRPr sz="1800" b="0" i="0" kern="1200">
                <a:solidFill>
                  <a:srgbClr val="262626"/>
                </a:solidFill>
                <a:latin typeface="Arial"/>
                <a:ea typeface="+mn-ea"/>
                <a:cs typeface="Arial"/>
              </a:defRPr>
            </a:lvl3pPr>
            <a:lvl4pPr marL="1600200" indent="-342000" algn="l" defTabSz="4572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Font typeface="Arial"/>
              <a:buChar char="•"/>
              <a:defRPr sz="1800" b="0" i="0" kern="1200">
                <a:solidFill>
                  <a:srgbClr val="262626"/>
                </a:solidFill>
                <a:latin typeface="Arial"/>
                <a:ea typeface="+mn-ea"/>
                <a:cs typeface="Arial"/>
              </a:defRPr>
            </a:lvl4pPr>
            <a:lvl5pPr marL="2057400" indent="-342000" algn="l" defTabSz="4572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Font typeface="Wingdings" charset="2"/>
              <a:buChar char="§"/>
              <a:defRPr sz="1800" b="0" i="0" kern="1200">
                <a:solidFill>
                  <a:srgbClr val="262626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/>
              <a:t>5) Interest or well-being:</a:t>
            </a:r>
          </a:p>
          <a:p>
            <a:pPr lvl="1"/>
            <a:r>
              <a:rPr lang="en-IN" dirty="0"/>
              <a:t>Agent does that is best in interest of the user</a:t>
            </a:r>
          </a:p>
          <a:p>
            <a:pPr lvl="1"/>
            <a:r>
              <a:rPr lang="en-IN" dirty="0"/>
              <a:t>Subjective to human flaws- based on condition (health, education, etc..)</a:t>
            </a:r>
          </a:p>
          <a:p>
            <a:pPr lvl="1"/>
            <a:r>
              <a:rPr lang="en-IN" dirty="0"/>
              <a:t>Whose interest? – already born or future generations?</a:t>
            </a:r>
          </a:p>
        </p:txBody>
      </p:sp>
    </p:spTree>
    <p:extLst>
      <p:ext uri="{BB962C8B-B14F-4D97-AF65-F5344CB8AC3E}">
        <p14:creationId xmlns:p14="http://schemas.microsoft.com/office/powerpoint/2010/main" val="1620189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75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25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25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259838" y="924447"/>
            <a:ext cx="5260016" cy="5286781"/>
          </a:xfrm>
        </p:spPr>
        <p:txBody>
          <a:bodyPr/>
          <a:lstStyle/>
          <a:p>
            <a:r>
              <a:rPr lang="en-IN" dirty="0"/>
              <a:t>Identify principles that can govern AI such that it is aligned with human values.</a:t>
            </a:r>
          </a:p>
          <a:p>
            <a:r>
              <a:rPr lang="en-IN" dirty="0"/>
              <a:t>ART	</a:t>
            </a:r>
            <a:r>
              <a:rPr lang="en-IN" sz="1200" dirty="0">
                <a:solidFill>
                  <a:schemeClr val="bg1">
                    <a:lumMod val="50000"/>
                  </a:schemeClr>
                </a:solidFill>
              </a:rPr>
              <a:t>[</a:t>
            </a:r>
            <a:r>
              <a:rPr lang="en-IN" sz="1200" dirty="0" err="1">
                <a:solidFill>
                  <a:schemeClr val="bg1">
                    <a:lumMod val="50000"/>
                  </a:schemeClr>
                </a:solidFill>
              </a:rPr>
              <a:t>virginia</a:t>
            </a:r>
            <a:r>
              <a:rPr lang="en-IN" sz="1200" dirty="0">
                <a:solidFill>
                  <a:schemeClr val="bg1">
                    <a:lumMod val="50000"/>
                  </a:schemeClr>
                </a:solidFill>
              </a:rPr>
              <a:t> Dignum,2017]</a:t>
            </a:r>
          </a:p>
          <a:p>
            <a:pPr lvl="1"/>
            <a:r>
              <a:rPr lang="en-IN" sz="1200" dirty="0">
                <a:solidFill>
                  <a:schemeClr val="bg1">
                    <a:lumMod val="50000"/>
                  </a:schemeClr>
                </a:solidFill>
              </a:rPr>
              <a:t>Accountability</a:t>
            </a:r>
          </a:p>
          <a:p>
            <a:pPr lvl="1"/>
            <a:r>
              <a:rPr lang="en-IN" sz="1200" dirty="0">
                <a:solidFill>
                  <a:schemeClr val="bg1">
                    <a:lumMod val="50000"/>
                  </a:schemeClr>
                </a:solidFill>
              </a:rPr>
              <a:t>Responsibility</a:t>
            </a:r>
          </a:p>
          <a:p>
            <a:pPr lvl="1"/>
            <a:r>
              <a:rPr lang="en-IN" sz="1200" dirty="0">
                <a:solidFill>
                  <a:schemeClr val="bg1">
                    <a:lumMod val="50000"/>
                  </a:schemeClr>
                </a:solidFill>
              </a:rPr>
              <a:t>Transparency</a:t>
            </a:r>
          </a:p>
          <a:p>
            <a:r>
              <a:rPr lang="en-IN" dirty="0"/>
              <a:t>Align with Global Public Morality and</a:t>
            </a:r>
            <a:br>
              <a:rPr lang="en-IN" dirty="0"/>
            </a:br>
            <a:r>
              <a:rPr lang="en-IN" dirty="0"/>
              <a:t>Universal Human Rights</a:t>
            </a:r>
          </a:p>
          <a:p>
            <a:pPr lvl="1"/>
            <a:r>
              <a:rPr lang="en-IN" sz="1200" dirty="0">
                <a:solidFill>
                  <a:schemeClr val="bg1">
                    <a:lumMod val="50000"/>
                  </a:schemeClr>
                </a:solidFill>
              </a:rPr>
              <a:t>Advanced AI will be a global technology</a:t>
            </a:r>
          </a:p>
          <a:p>
            <a:pPr lvl="1"/>
            <a:r>
              <a:rPr lang="en-IN" sz="1200" dirty="0">
                <a:solidFill>
                  <a:schemeClr val="bg1">
                    <a:lumMod val="50000"/>
                  </a:schemeClr>
                </a:solidFill>
              </a:rPr>
              <a:t>Cannot bound to regional beliefs.</a:t>
            </a:r>
          </a:p>
          <a:p>
            <a:pPr lvl="1"/>
            <a:r>
              <a:rPr lang="en-IN" sz="1200" dirty="0">
                <a:solidFill>
                  <a:schemeClr val="bg1">
                    <a:lumMod val="50000"/>
                  </a:schemeClr>
                </a:solidFill>
              </a:rPr>
              <a:t>Governed by International law.</a:t>
            </a:r>
          </a:p>
          <a:p>
            <a:pPr lvl="1"/>
            <a:r>
              <a:rPr lang="en-IN" sz="1200" dirty="0">
                <a:solidFill>
                  <a:schemeClr val="bg1">
                    <a:lumMod val="50000"/>
                  </a:schemeClr>
                </a:solidFill>
              </a:rPr>
              <a:t>Example – Internet – global protocols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Principles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Alignment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 err="1"/>
              <a:t>Aligning</a:t>
            </a:r>
            <a:r>
              <a:rPr lang="de-DE" dirty="0"/>
              <a:t> AI </a:t>
            </a:r>
            <a:r>
              <a:rPr lang="de-DE" dirty="0" err="1"/>
              <a:t>with</a:t>
            </a:r>
            <a:r>
              <a:rPr lang="de-DE" dirty="0"/>
              <a:t> human Values		</a:t>
            </a:r>
            <a:r>
              <a:rPr lang="de-DE" dirty="0" err="1"/>
              <a:t>By</a:t>
            </a:r>
            <a:r>
              <a:rPr lang="de-DE" dirty="0"/>
              <a:t>: </a:t>
            </a:r>
            <a:r>
              <a:rPr lang="de-DE" dirty="0" err="1"/>
              <a:t>Ambuj</a:t>
            </a:r>
            <a:r>
              <a:rPr lang="de-DE" dirty="0"/>
              <a:t> Kumar </a:t>
            </a:r>
            <a:r>
              <a:rPr lang="de-DE" dirty="0" err="1"/>
              <a:t>Mondal</a:t>
            </a:r>
            <a:endParaRPr lang="de-D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24D8B2-D50F-3746-87D1-D95EA1EAFCC5}"/>
              </a:ext>
            </a:extLst>
          </p:cNvPr>
          <p:cNvSpPr txBox="1"/>
          <p:nvPr/>
        </p:nvSpPr>
        <p:spPr>
          <a:xfrm>
            <a:off x="6702740" y="4215298"/>
            <a:ext cx="12250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[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Dignum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, 2017]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2A2BA07-FEBD-9E48-96B3-DD0D05DF01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7946" y="1212785"/>
            <a:ext cx="3034602" cy="3069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5612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259837" y="1215850"/>
            <a:ext cx="8624326" cy="4860734"/>
          </a:xfrm>
        </p:spPr>
        <p:txBody>
          <a:bodyPr/>
          <a:lstStyle/>
          <a:p>
            <a:r>
              <a:rPr lang="de-DE" dirty="0" err="1"/>
              <a:t>Supervised</a:t>
            </a:r>
            <a:r>
              <a:rPr lang="de-DE" dirty="0"/>
              <a:t> </a:t>
            </a:r>
            <a:r>
              <a:rPr lang="de-DE" dirty="0" err="1"/>
              <a:t>learning</a:t>
            </a:r>
            <a:r>
              <a:rPr lang="de-DE" dirty="0"/>
              <a:t> -  Train </a:t>
            </a:r>
            <a:r>
              <a:rPr lang="de-DE" dirty="0" err="1"/>
              <a:t>based</a:t>
            </a:r>
            <a:r>
              <a:rPr lang="de-DE" dirty="0"/>
              <a:t> on </a:t>
            </a:r>
            <a:r>
              <a:rPr lang="de-DE" dirty="0" err="1"/>
              <a:t>labelled</a:t>
            </a:r>
            <a:r>
              <a:rPr lang="de-DE" dirty="0"/>
              <a:t> </a:t>
            </a:r>
            <a:r>
              <a:rPr lang="de-DE" dirty="0" err="1"/>
              <a:t>data</a:t>
            </a:r>
            <a:endParaRPr lang="de-DE" dirty="0"/>
          </a:p>
          <a:p>
            <a:r>
              <a:rPr lang="de-DE" dirty="0" err="1"/>
              <a:t>Unsupervised</a:t>
            </a:r>
            <a:r>
              <a:rPr lang="de-DE" dirty="0"/>
              <a:t> </a:t>
            </a:r>
            <a:r>
              <a:rPr lang="de-DE" dirty="0" err="1"/>
              <a:t>learning</a:t>
            </a:r>
            <a:r>
              <a:rPr lang="de-DE" dirty="0"/>
              <a:t> – </a:t>
            </a:r>
            <a:r>
              <a:rPr lang="de-DE" dirty="0" err="1"/>
              <a:t>Machine</a:t>
            </a:r>
            <a:r>
              <a:rPr lang="de-DE" dirty="0"/>
              <a:t> </a:t>
            </a:r>
            <a:r>
              <a:rPr lang="de-DE" dirty="0" err="1"/>
              <a:t>learn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itself</a:t>
            </a:r>
            <a:r>
              <a:rPr lang="de-DE" dirty="0"/>
              <a:t> on </a:t>
            </a:r>
            <a:r>
              <a:rPr lang="de-DE" dirty="0" err="1"/>
              <a:t>unlabelled</a:t>
            </a:r>
            <a:r>
              <a:rPr lang="de-DE" dirty="0"/>
              <a:t> </a:t>
            </a:r>
            <a:r>
              <a:rPr lang="de-DE" dirty="0" err="1"/>
              <a:t>data</a:t>
            </a:r>
            <a:endParaRPr lang="de-DE" dirty="0"/>
          </a:p>
          <a:p>
            <a:r>
              <a:rPr lang="de-DE" dirty="0"/>
              <a:t>Reinforcement Learning (RL)</a:t>
            </a:r>
          </a:p>
          <a:p>
            <a:r>
              <a:rPr lang="de-DE" dirty="0"/>
              <a:t>Inverse Reinforcement Learning (IRL)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Machine</a:t>
            </a:r>
            <a:r>
              <a:rPr lang="de-DE" dirty="0"/>
              <a:t> Learning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 err="1"/>
              <a:t>Aligning</a:t>
            </a:r>
            <a:r>
              <a:rPr lang="de-DE" dirty="0"/>
              <a:t> AI </a:t>
            </a:r>
            <a:r>
              <a:rPr lang="de-DE" dirty="0" err="1"/>
              <a:t>with</a:t>
            </a:r>
            <a:r>
              <a:rPr lang="de-DE" dirty="0"/>
              <a:t> human Values		</a:t>
            </a:r>
            <a:r>
              <a:rPr lang="de-DE" dirty="0" err="1"/>
              <a:t>By</a:t>
            </a:r>
            <a:r>
              <a:rPr lang="de-DE" dirty="0"/>
              <a:t>: </a:t>
            </a:r>
            <a:r>
              <a:rPr lang="de-DE" dirty="0" err="1"/>
              <a:t>Ambuj</a:t>
            </a:r>
            <a:r>
              <a:rPr lang="de-DE" dirty="0"/>
              <a:t> Kumar </a:t>
            </a:r>
            <a:r>
              <a:rPr lang="de-DE" dirty="0" err="1"/>
              <a:t>Mondal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42836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Reward</a:t>
            </a:r>
            <a:r>
              <a:rPr lang="de-DE" dirty="0"/>
              <a:t>-Penalty </a:t>
            </a:r>
            <a:r>
              <a:rPr lang="de-DE" dirty="0" err="1"/>
              <a:t>based</a:t>
            </a:r>
            <a:r>
              <a:rPr lang="de-DE" dirty="0"/>
              <a:t> </a:t>
            </a:r>
            <a:r>
              <a:rPr lang="de-DE" dirty="0" err="1"/>
              <a:t>learning</a:t>
            </a:r>
            <a:endParaRPr lang="de-DE" dirty="0"/>
          </a:p>
          <a:p>
            <a:r>
              <a:rPr lang="de-DE" dirty="0" err="1"/>
              <a:t>Humans</a:t>
            </a:r>
            <a:r>
              <a:rPr lang="de-DE" dirty="0"/>
              <a:t>/Animals – sense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pleasure</a:t>
            </a:r>
            <a:r>
              <a:rPr lang="de-DE" dirty="0"/>
              <a:t> &amp; </a:t>
            </a:r>
            <a:r>
              <a:rPr lang="de-DE" dirty="0" err="1"/>
              <a:t>sorrow</a:t>
            </a:r>
            <a:endParaRPr lang="de-DE" dirty="0"/>
          </a:p>
          <a:p>
            <a:r>
              <a:rPr lang="de-DE" b="1" dirty="0"/>
              <a:t>Agent</a:t>
            </a:r>
            <a:r>
              <a:rPr lang="de-DE" dirty="0"/>
              <a:t> </a:t>
            </a:r>
            <a:r>
              <a:rPr lang="de-DE" dirty="0" err="1"/>
              <a:t>learns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maximize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numerical</a:t>
            </a:r>
            <a:br>
              <a:rPr lang="de-DE" dirty="0"/>
            </a:br>
            <a:r>
              <a:rPr lang="de-DE" dirty="0" err="1"/>
              <a:t>reward</a:t>
            </a:r>
            <a:r>
              <a:rPr lang="de-DE" dirty="0"/>
              <a:t> </a:t>
            </a:r>
            <a:r>
              <a:rPr lang="de-DE" dirty="0" err="1"/>
              <a:t>signal</a:t>
            </a:r>
            <a:endParaRPr lang="de-DE" dirty="0"/>
          </a:p>
          <a:p>
            <a:r>
              <a:rPr lang="de-DE" dirty="0"/>
              <a:t>Sole </a:t>
            </a:r>
            <a:r>
              <a:rPr lang="de-DE" dirty="0" err="1"/>
              <a:t>objective</a:t>
            </a:r>
            <a:r>
              <a:rPr lang="de-DE" dirty="0"/>
              <a:t> : </a:t>
            </a:r>
            <a:r>
              <a:rPr lang="de-DE" dirty="0" err="1"/>
              <a:t>maximize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reward</a:t>
            </a:r>
            <a:endParaRPr lang="de-DE" dirty="0"/>
          </a:p>
          <a:p>
            <a:r>
              <a:rPr lang="de-DE" dirty="0"/>
              <a:t>Trial &amp; </a:t>
            </a:r>
            <a:r>
              <a:rPr lang="de-DE" dirty="0" err="1"/>
              <a:t>error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Refinement</a:t>
            </a:r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Reinforcement Learning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 err="1"/>
              <a:t>Aligning</a:t>
            </a:r>
            <a:r>
              <a:rPr lang="de-DE" dirty="0"/>
              <a:t> AI </a:t>
            </a:r>
            <a:r>
              <a:rPr lang="de-DE" dirty="0" err="1"/>
              <a:t>with</a:t>
            </a:r>
            <a:r>
              <a:rPr lang="de-DE" dirty="0"/>
              <a:t> human Values		</a:t>
            </a:r>
            <a:r>
              <a:rPr lang="de-DE" dirty="0" err="1"/>
              <a:t>By</a:t>
            </a:r>
            <a:r>
              <a:rPr lang="de-DE" dirty="0"/>
              <a:t>: </a:t>
            </a:r>
            <a:r>
              <a:rPr lang="de-DE" dirty="0" err="1"/>
              <a:t>Ambuj</a:t>
            </a:r>
            <a:r>
              <a:rPr lang="de-DE" dirty="0"/>
              <a:t> Kumar </a:t>
            </a:r>
            <a:r>
              <a:rPr lang="de-DE" dirty="0" err="1"/>
              <a:t>Mondal</a:t>
            </a:r>
            <a:endParaRPr lang="de-D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749611-0C1D-8241-B6B3-1658A8CD5E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9152" y="3209755"/>
            <a:ext cx="3501651" cy="233910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306982E-E8D3-644E-9B9D-D384E7FE6404}"/>
              </a:ext>
            </a:extLst>
          </p:cNvPr>
          <p:cNvSpPr txBox="1"/>
          <p:nvPr/>
        </p:nvSpPr>
        <p:spPr>
          <a:xfrm>
            <a:off x="6461138" y="5548858"/>
            <a:ext cx="6367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[pic10]</a:t>
            </a:r>
          </a:p>
        </p:txBody>
      </p:sp>
    </p:spTree>
    <p:extLst>
      <p:ext uri="{BB962C8B-B14F-4D97-AF65-F5344CB8AC3E}">
        <p14:creationId xmlns:p14="http://schemas.microsoft.com/office/powerpoint/2010/main" val="218505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259837" y="866265"/>
            <a:ext cx="8624326" cy="3315441"/>
          </a:xfrm>
        </p:spPr>
        <p:txBody>
          <a:bodyPr/>
          <a:lstStyle/>
          <a:p>
            <a:r>
              <a:rPr lang="de-DE" dirty="0"/>
              <a:t>A </a:t>
            </a:r>
            <a:r>
              <a:rPr lang="de-DE" dirty="0" err="1"/>
              <a:t>robot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calculate</a:t>
            </a:r>
            <a:r>
              <a:rPr lang="de-DE" dirty="0"/>
              <a:t> </a:t>
            </a:r>
            <a:r>
              <a:rPr lang="de-DE" dirty="0" err="1"/>
              <a:t>optimum</a:t>
            </a:r>
            <a:r>
              <a:rPr lang="de-DE" dirty="0"/>
              <a:t> </a:t>
            </a:r>
            <a:r>
              <a:rPr lang="de-DE" dirty="0" err="1"/>
              <a:t>reward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unethical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unwanted</a:t>
            </a:r>
            <a:r>
              <a:rPr lang="de-DE" dirty="0"/>
              <a:t> </a:t>
            </a:r>
            <a:r>
              <a:rPr lang="de-DE" dirty="0" err="1"/>
              <a:t>ways</a:t>
            </a:r>
            <a:r>
              <a:rPr lang="de-DE" dirty="0"/>
              <a:t>.</a:t>
            </a:r>
          </a:p>
          <a:p>
            <a:r>
              <a:rPr lang="de-DE" dirty="0"/>
              <a:t>Task- </a:t>
            </a:r>
            <a:r>
              <a:rPr lang="de-DE" dirty="0" err="1"/>
              <a:t>Fill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prescription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medical</a:t>
            </a:r>
            <a:r>
              <a:rPr lang="de-DE" dirty="0"/>
              <a:t> </a:t>
            </a:r>
            <a:r>
              <a:rPr lang="de-DE" dirty="0" err="1"/>
              <a:t>store</a:t>
            </a:r>
            <a:r>
              <a:rPr lang="de-DE" dirty="0"/>
              <a:t> </a:t>
            </a:r>
            <a:r>
              <a:rPr lang="de-DE" sz="1200" dirty="0">
                <a:solidFill>
                  <a:schemeClr val="bg1">
                    <a:lumMod val="50000"/>
                  </a:schemeClr>
                </a:solidFill>
              </a:rPr>
              <a:t>[Mark </a:t>
            </a:r>
            <a:r>
              <a:rPr lang="de-DE" sz="1200" dirty="0" err="1">
                <a:solidFill>
                  <a:schemeClr val="bg1">
                    <a:lumMod val="50000"/>
                  </a:schemeClr>
                </a:solidFill>
              </a:rPr>
              <a:t>and</a:t>
            </a:r>
            <a:r>
              <a:rPr lang="de-DE" sz="1200" dirty="0">
                <a:solidFill>
                  <a:schemeClr val="bg1">
                    <a:lumMod val="50000"/>
                  </a:schemeClr>
                </a:solidFill>
              </a:rPr>
              <a:t> Brent, 2017]</a:t>
            </a:r>
          </a:p>
          <a:p>
            <a:pPr lvl="1"/>
            <a:r>
              <a:rPr lang="de-DE" dirty="0" err="1"/>
              <a:t>Reward</a:t>
            </a:r>
            <a:r>
              <a:rPr lang="de-DE" dirty="0"/>
              <a:t> – </a:t>
            </a:r>
            <a:r>
              <a:rPr lang="de-DE" dirty="0" err="1"/>
              <a:t>task</a:t>
            </a:r>
            <a:r>
              <a:rPr lang="de-DE" dirty="0"/>
              <a:t> </a:t>
            </a:r>
            <a:r>
              <a:rPr lang="de-DE" dirty="0" err="1"/>
              <a:t>completion</a:t>
            </a:r>
            <a:endParaRPr lang="de-DE" dirty="0"/>
          </a:p>
          <a:p>
            <a:pPr lvl="1"/>
            <a:r>
              <a:rPr lang="de-DE" dirty="0"/>
              <a:t>Penalty – </a:t>
            </a:r>
            <a:r>
              <a:rPr lang="de-DE" dirty="0" err="1"/>
              <a:t>way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completing</a:t>
            </a:r>
            <a:endParaRPr lang="de-DE" dirty="0"/>
          </a:p>
          <a:p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reward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aquiring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than</a:t>
            </a:r>
            <a:r>
              <a:rPr lang="de-DE" dirty="0"/>
              <a:t> </a:t>
            </a:r>
            <a:r>
              <a:rPr lang="de-DE" dirty="0" err="1"/>
              <a:t>penalty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way</a:t>
            </a:r>
            <a:r>
              <a:rPr lang="de-DE" dirty="0"/>
              <a:t>, a </a:t>
            </a:r>
            <a:r>
              <a:rPr lang="de-DE" dirty="0" err="1"/>
              <a:t>robot</a:t>
            </a:r>
            <a:r>
              <a:rPr lang="de-DE" dirty="0"/>
              <a:t> </a:t>
            </a:r>
            <a:r>
              <a:rPr lang="de-DE" dirty="0" err="1"/>
              <a:t>may</a:t>
            </a:r>
            <a:r>
              <a:rPr lang="de-DE" dirty="0"/>
              <a:t> </a:t>
            </a:r>
            <a:r>
              <a:rPr lang="de-DE" dirty="0" err="1"/>
              <a:t>choose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rob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pharmacy</a:t>
            </a:r>
            <a:r>
              <a:rPr lang="de-DE" dirty="0"/>
              <a:t> </a:t>
            </a:r>
            <a:r>
              <a:rPr lang="de-DE" dirty="0" err="1"/>
              <a:t>than</a:t>
            </a:r>
            <a:r>
              <a:rPr lang="de-DE" dirty="0"/>
              <a:t> </a:t>
            </a:r>
            <a:r>
              <a:rPr lang="de-DE" dirty="0" err="1"/>
              <a:t>waiting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its</a:t>
            </a:r>
            <a:r>
              <a:rPr lang="de-DE" dirty="0"/>
              <a:t> turn.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RL - </a:t>
            </a:r>
            <a:r>
              <a:rPr lang="de-DE" dirty="0" err="1"/>
              <a:t>Challanges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 err="1"/>
              <a:t>Aligning</a:t>
            </a:r>
            <a:r>
              <a:rPr lang="de-DE" dirty="0"/>
              <a:t> AI </a:t>
            </a:r>
            <a:r>
              <a:rPr lang="de-DE" dirty="0" err="1"/>
              <a:t>with</a:t>
            </a:r>
            <a:r>
              <a:rPr lang="de-DE" dirty="0"/>
              <a:t> human Values		</a:t>
            </a:r>
            <a:r>
              <a:rPr lang="de-DE" dirty="0" err="1"/>
              <a:t>By</a:t>
            </a:r>
            <a:r>
              <a:rPr lang="de-DE" dirty="0"/>
              <a:t>: </a:t>
            </a:r>
            <a:r>
              <a:rPr lang="de-DE" dirty="0" err="1"/>
              <a:t>Ambuj</a:t>
            </a:r>
            <a:r>
              <a:rPr lang="de-DE" dirty="0"/>
              <a:t> Kumar </a:t>
            </a:r>
            <a:r>
              <a:rPr lang="de-DE" dirty="0" err="1"/>
              <a:t>Mondal</a:t>
            </a:r>
            <a:endParaRPr lang="de-DE" dirty="0"/>
          </a:p>
        </p:txBody>
      </p:sp>
      <p:sp>
        <p:nvSpPr>
          <p:cNvPr id="6" name="Inhaltsplatzhalter 1">
            <a:extLst>
              <a:ext uri="{FF2B5EF4-FFF2-40B4-BE49-F238E27FC236}">
                <a16:creationId xmlns:a16="http://schemas.microsoft.com/office/drawing/2014/main" id="{B7FBF313-878E-7441-B005-AEF6FFCDA0DB}"/>
              </a:ext>
            </a:extLst>
          </p:cNvPr>
          <p:cNvSpPr txBox="1">
            <a:spLocks/>
          </p:cNvSpPr>
          <p:nvPr/>
        </p:nvSpPr>
        <p:spPr>
          <a:xfrm>
            <a:off x="259837" y="4099727"/>
            <a:ext cx="8624326" cy="854110"/>
          </a:xfrm>
          <a:prstGeom prst="rect">
            <a:avLst/>
          </a:prstGeom>
        </p:spPr>
        <p:txBody>
          <a:bodyPr lIns="0" tIns="216000" rIns="0" bIns="216000">
            <a:noAutofit/>
          </a:bodyPr>
          <a:lstStyle>
            <a:lvl1pPr marL="342900" indent="-342000" algn="l" defTabSz="457200" rtl="0" eaLnBrk="1" latinLnBrk="0" hangingPunct="1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Font typeface="Wingdings" charset="2"/>
              <a:buChar char="§"/>
              <a:defRPr sz="1800" b="0" i="0" kern="1200">
                <a:solidFill>
                  <a:srgbClr val="262626"/>
                </a:solidFill>
                <a:latin typeface="Arial"/>
                <a:ea typeface="+mn-ea"/>
                <a:cs typeface="Arial"/>
              </a:defRPr>
            </a:lvl1pPr>
            <a:lvl2pPr marL="742950" indent="-342000" algn="l" defTabSz="4572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Font typeface="Arial"/>
              <a:buChar char="•"/>
              <a:defRPr sz="1800" b="0" i="0" kern="1200">
                <a:solidFill>
                  <a:srgbClr val="262626"/>
                </a:solidFill>
                <a:latin typeface="Arial"/>
                <a:ea typeface="+mn-ea"/>
                <a:cs typeface="Arial"/>
              </a:defRPr>
            </a:lvl2pPr>
            <a:lvl3pPr marL="1143000" indent="-342000" algn="l" defTabSz="4572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Font typeface="Wingdings" charset="2"/>
              <a:buChar char="§"/>
              <a:defRPr sz="1800" b="0" i="0" kern="1200">
                <a:solidFill>
                  <a:srgbClr val="262626"/>
                </a:solidFill>
                <a:latin typeface="Arial"/>
                <a:ea typeface="+mn-ea"/>
                <a:cs typeface="Arial"/>
              </a:defRPr>
            </a:lvl3pPr>
            <a:lvl4pPr marL="1600200" indent="-342000" algn="l" defTabSz="4572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Font typeface="Arial"/>
              <a:buChar char="•"/>
              <a:defRPr sz="1800" b="0" i="0" kern="1200">
                <a:solidFill>
                  <a:srgbClr val="262626"/>
                </a:solidFill>
                <a:latin typeface="Arial"/>
                <a:ea typeface="+mn-ea"/>
                <a:cs typeface="Arial"/>
              </a:defRPr>
            </a:lvl4pPr>
            <a:lvl5pPr marL="2057400" indent="-342000" algn="l" defTabSz="4572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Font typeface="Wingdings" charset="2"/>
              <a:buChar char="§"/>
              <a:defRPr sz="1800" b="0" i="0" kern="1200">
                <a:solidFill>
                  <a:srgbClr val="262626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Solution- Inverse Reinforcement Learning</a:t>
            </a:r>
          </a:p>
        </p:txBody>
      </p:sp>
    </p:spTree>
    <p:extLst>
      <p:ext uri="{BB962C8B-B14F-4D97-AF65-F5344CB8AC3E}">
        <p14:creationId xmlns:p14="http://schemas.microsoft.com/office/powerpoint/2010/main" val="1709242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25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25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25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75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Does</a:t>
            </a:r>
            <a:r>
              <a:rPr lang="de-DE" dirty="0"/>
              <a:t> not </a:t>
            </a:r>
            <a:r>
              <a:rPr lang="de-DE" dirty="0" err="1"/>
              <a:t>specify</a:t>
            </a:r>
            <a:r>
              <a:rPr lang="de-DE" dirty="0"/>
              <a:t> </a:t>
            </a:r>
            <a:r>
              <a:rPr lang="de-DE" dirty="0" err="1"/>
              <a:t>any</a:t>
            </a:r>
            <a:r>
              <a:rPr lang="de-DE" dirty="0"/>
              <a:t> </a:t>
            </a:r>
            <a:r>
              <a:rPr lang="de-DE" dirty="0" err="1"/>
              <a:t>reward</a:t>
            </a:r>
            <a:r>
              <a:rPr lang="de-DE" dirty="0"/>
              <a:t> </a:t>
            </a:r>
            <a:r>
              <a:rPr lang="de-DE" dirty="0" err="1"/>
              <a:t>function</a:t>
            </a:r>
            <a:r>
              <a:rPr lang="de-DE" dirty="0"/>
              <a:t> </a:t>
            </a:r>
            <a:r>
              <a:rPr lang="de-DE" dirty="0" err="1"/>
              <a:t>beforehand</a:t>
            </a:r>
            <a:endParaRPr lang="de-DE" dirty="0"/>
          </a:p>
          <a:p>
            <a:r>
              <a:rPr lang="de-DE" dirty="0"/>
              <a:t>Agent </a:t>
            </a:r>
            <a:r>
              <a:rPr lang="de-DE" dirty="0" err="1"/>
              <a:t>extract</a:t>
            </a:r>
            <a:r>
              <a:rPr lang="de-DE" dirty="0"/>
              <a:t> a </a:t>
            </a:r>
            <a:r>
              <a:rPr lang="de-DE" dirty="0" err="1"/>
              <a:t>reward</a:t>
            </a:r>
            <a:r>
              <a:rPr lang="de-DE" dirty="0"/>
              <a:t> </a:t>
            </a:r>
            <a:r>
              <a:rPr lang="de-DE" dirty="0" err="1"/>
              <a:t>function</a:t>
            </a:r>
            <a:r>
              <a:rPr lang="de-DE" dirty="0"/>
              <a:t> </a:t>
            </a:r>
            <a:r>
              <a:rPr lang="de-DE" dirty="0" err="1"/>
              <a:t>based</a:t>
            </a:r>
            <a:r>
              <a:rPr lang="de-DE" dirty="0"/>
              <a:t> on </a:t>
            </a:r>
            <a:br>
              <a:rPr lang="de-DE" dirty="0"/>
            </a:br>
            <a:r>
              <a:rPr lang="de-DE" dirty="0" err="1"/>
              <a:t>dataset</a:t>
            </a:r>
            <a:r>
              <a:rPr lang="de-DE" dirty="0"/>
              <a:t>, </a:t>
            </a:r>
            <a:r>
              <a:rPr lang="de-DE" dirty="0" err="1"/>
              <a:t>environment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set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examples</a:t>
            </a:r>
            <a:endParaRPr lang="de-DE" dirty="0"/>
          </a:p>
          <a:p>
            <a:r>
              <a:rPr lang="de-DE" dirty="0"/>
              <a:t>Over multiple </a:t>
            </a:r>
            <a:r>
              <a:rPr lang="de-DE" dirty="0" err="1"/>
              <a:t>iterations</a:t>
            </a:r>
            <a:r>
              <a:rPr lang="de-DE" dirty="0"/>
              <a:t>,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agent</a:t>
            </a:r>
            <a:r>
              <a:rPr lang="de-DE" dirty="0"/>
              <a:t> </a:t>
            </a:r>
            <a:r>
              <a:rPr lang="de-DE" dirty="0" err="1"/>
              <a:t>adopts</a:t>
            </a:r>
            <a:r>
              <a:rPr lang="de-DE" dirty="0"/>
              <a:t> </a:t>
            </a:r>
            <a:r>
              <a:rPr lang="de-DE" dirty="0" err="1"/>
              <a:t>ways</a:t>
            </a:r>
            <a:r>
              <a:rPr lang="de-DE" dirty="0"/>
              <a:t> </a:t>
            </a:r>
            <a:r>
              <a:rPr lang="de-DE" dirty="0" err="1"/>
              <a:t>to</a:t>
            </a:r>
            <a:br>
              <a:rPr lang="de-DE" dirty="0"/>
            </a:br>
            <a:r>
              <a:rPr lang="de-DE" dirty="0" err="1"/>
              <a:t>optimise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process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achieving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goal</a:t>
            </a:r>
            <a:r>
              <a:rPr lang="de-DE" dirty="0"/>
              <a:t>.</a:t>
            </a:r>
          </a:p>
          <a:p>
            <a:r>
              <a:rPr lang="de-DE" dirty="0"/>
              <a:t>Reverse Engineering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Inverse Reinforcement Learning (IRL)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 err="1"/>
              <a:t>Aligning</a:t>
            </a:r>
            <a:r>
              <a:rPr lang="de-DE" dirty="0"/>
              <a:t> AI </a:t>
            </a:r>
            <a:r>
              <a:rPr lang="de-DE" dirty="0" err="1"/>
              <a:t>with</a:t>
            </a:r>
            <a:r>
              <a:rPr lang="de-DE" dirty="0"/>
              <a:t> human Values		</a:t>
            </a:r>
            <a:r>
              <a:rPr lang="de-DE" dirty="0" err="1"/>
              <a:t>By</a:t>
            </a:r>
            <a:r>
              <a:rPr lang="de-DE" dirty="0"/>
              <a:t>: </a:t>
            </a:r>
            <a:r>
              <a:rPr lang="de-DE" dirty="0" err="1"/>
              <a:t>Ambuj</a:t>
            </a:r>
            <a:r>
              <a:rPr lang="de-DE" dirty="0"/>
              <a:t> Kumar </a:t>
            </a:r>
            <a:r>
              <a:rPr lang="de-DE" dirty="0" err="1"/>
              <a:t>Mondal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313477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259837" y="974690"/>
            <a:ext cx="8624326" cy="5383248"/>
          </a:xfrm>
        </p:spPr>
        <p:txBody>
          <a:bodyPr/>
          <a:lstStyle/>
          <a:p>
            <a:r>
              <a:rPr lang="de-DE" dirty="0"/>
              <a:t>Like a </a:t>
            </a:r>
            <a:r>
              <a:rPr lang="de-DE" dirty="0" err="1"/>
              <a:t>child</a:t>
            </a:r>
            <a:r>
              <a:rPr lang="de-DE" dirty="0"/>
              <a:t> </a:t>
            </a:r>
            <a:r>
              <a:rPr lang="de-DE" dirty="0" err="1"/>
              <a:t>learns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environment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inherently</a:t>
            </a:r>
            <a:r>
              <a:rPr lang="de-DE" dirty="0"/>
              <a:t> </a:t>
            </a:r>
            <a:r>
              <a:rPr lang="de-DE" dirty="0" err="1"/>
              <a:t>adjusts</a:t>
            </a:r>
            <a:r>
              <a:rPr lang="de-DE" dirty="0"/>
              <a:t> </a:t>
            </a:r>
            <a:r>
              <a:rPr lang="de-DE" dirty="0" err="1"/>
              <a:t>its</a:t>
            </a:r>
            <a:r>
              <a:rPr lang="de-DE" dirty="0"/>
              <a:t> </a:t>
            </a:r>
            <a:r>
              <a:rPr lang="de-DE" dirty="0" err="1"/>
              <a:t>behaviour</a:t>
            </a:r>
            <a:r>
              <a:rPr lang="de-DE" dirty="0"/>
              <a:t>  </a:t>
            </a:r>
            <a:r>
              <a:rPr lang="de-DE" dirty="0" err="1"/>
              <a:t>according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culture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societal</a:t>
            </a:r>
            <a:r>
              <a:rPr lang="de-DE" dirty="0"/>
              <a:t> </a:t>
            </a:r>
            <a:r>
              <a:rPr lang="de-DE" dirty="0" err="1"/>
              <a:t>values</a:t>
            </a:r>
            <a:r>
              <a:rPr lang="de-DE" dirty="0"/>
              <a:t>.</a:t>
            </a:r>
          </a:p>
          <a:p>
            <a:r>
              <a:rPr lang="de-DE" dirty="0" err="1"/>
              <a:t>Evaluate</a:t>
            </a:r>
            <a:r>
              <a:rPr lang="de-DE" dirty="0"/>
              <a:t> </a:t>
            </a:r>
            <a:r>
              <a:rPr lang="de-DE" dirty="0" err="1"/>
              <a:t>lifetime</a:t>
            </a:r>
            <a:r>
              <a:rPr lang="de-DE" dirty="0"/>
              <a:t> </a:t>
            </a:r>
            <a:r>
              <a:rPr lang="de-DE" dirty="0" err="1"/>
              <a:t>behaviour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many</a:t>
            </a:r>
            <a:r>
              <a:rPr lang="de-DE" dirty="0"/>
              <a:t> </a:t>
            </a:r>
            <a:r>
              <a:rPr lang="de-DE" dirty="0" err="1"/>
              <a:t>agents</a:t>
            </a:r>
            <a:r>
              <a:rPr lang="de-DE" dirty="0"/>
              <a:t>,</a:t>
            </a:r>
            <a:br>
              <a:rPr lang="de-DE" dirty="0"/>
            </a:b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using</a:t>
            </a:r>
            <a:r>
              <a:rPr lang="de-DE" dirty="0"/>
              <a:t> a different </a:t>
            </a:r>
            <a:r>
              <a:rPr lang="de-DE" dirty="0" err="1"/>
              <a:t>set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policy</a:t>
            </a:r>
            <a:endParaRPr lang="de-DE" dirty="0"/>
          </a:p>
          <a:p>
            <a:r>
              <a:rPr lang="de-DE" dirty="0"/>
              <a:t>Select </a:t>
            </a:r>
            <a:r>
              <a:rPr lang="de-DE" dirty="0" err="1"/>
              <a:t>those</a:t>
            </a:r>
            <a:r>
              <a:rPr lang="de-DE" dirty="0"/>
              <a:t> </a:t>
            </a:r>
            <a:r>
              <a:rPr lang="de-DE" dirty="0" err="1"/>
              <a:t>policies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obtain</a:t>
            </a:r>
            <a:r>
              <a:rPr lang="de-DE" dirty="0"/>
              <a:t> </a:t>
            </a:r>
            <a:r>
              <a:rPr lang="de-DE" dirty="0" err="1"/>
              <a:t>maximum</a:t>
            </a:r>
            <a:r>
              <a:rPr lang="de-DE" dirty="0"/>
              <a:t> </a:t>
            </a:r>
            <a:r>
              <a:rPr lang="de-DE" dirty="0" err="1"/>
              <a:t>reward</a:t>
            </a:r>
            <a:r>
              <a:rPr lang="de-DE" dirty="0"/>
              <a:t>.</a:t>
            </a:r>
          </a:p>
          <a:p>
            <a:endParaRPr lang="de-DE" dirty="0"/>
          </a:p>
          <a:p>
            <a:r>
              <a:rPr lang="de-DE" dirty="0"/>
              <a:t>Problems… </a:t>
            </a:r>
          </a:p>
          <a:p>
            <a:pPr lvl="1"/>
            <a:r>
              <a:rPr lang="de-DE" dirty="0"/>
              <a:t>Human </a:t>
            </a:r>
            <a:r>
              <a:rPr lang="de-DE" dirty="0" err="1"/>
              <a:t>values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too</a:t>
            </a:r>
            <a:r>
              <a:rPr lang="de-DE" dirty="0"/>
              <a:t> </a:t>
            </a:r>
            <a:r>
              <a:rPr lang="de-DE" dirty="0" err="1"/>
              <a:t>complex</a:t>
            </a:r>
            <a:endParaRPr lang="de-DE" dirty="0"/>
          </a:p>
          <a:p>
            <a:pPr lvl="1"/>
            <a:r>
              <a:rPr lang="de-DE" dirty="0"/>
              <a:t>Slow </a:t>
            </a:r>
            <a:r>
              <a:rPr lang="de-DE" dirty="0" err="1"/>
              <a:t>and</a:t>
            </a:r>
            <a:r>
              <a:rPr lang="de-DE" dirty="0"/>
              <a:t> expensive</a:t>
            </a:r>
          </a:p>
          <a:p>
            <a:pPr lvl="1"/>
            <a:r>
              <a:rPr lang="de-DE" dirty="0" err="1"/>
              <a:t>Humans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biased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limited in </a:t>
            </a:r>
            <a:r>
              <a:rPr lang="de-DE" dirty="0" err="1"/>
              <a:t>abilities</a:t>
            </a:r>
            <a:r>
              <a:rPr lang="de-DE" dirty="0"/>
              <a:t>.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Evolutionary</a:t>
            </a:r>
            <a:r>
              <a:rPr lang="de-DE" dirty="0"/>
              <a:t> </a:t>
            </a:r>
            <a:r>
              <a:rPr lang="de-DE" dirty="0" err="1"/>
              <a:t>approach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 err="1"/>
              <a:t>Aligning</a:t>
            </a:r>
            <a:r>
              <a:rPr lang="de-DE" dirty="0"/>
              <a:t> AI </a:t>
            </a:r>
            <a:r>
              <a:rPr lang="de-DE" dirty="0" err="1"/>
              <a:t>with</a:t>
            </a:r>
            <a:r>
              <a:rPr lang="de-DE" dirty="0"/>
              <a:t> human Values		</a:t>
            </a:r>
            <a:r>
              <a:rPr lang="de-DE" dirty="0" err="1"/>
              <a:t>By</a:t>
            </a:r>
            <a:r>
              <a:rPr lang="de-DE" dirty="0"/>
              <a:t>: </a:t>
            </a:r>
            <a:r>
              <a:rPr lang="de-DE" dirty="0" err="1"/>
              <a:t>Ambuj</a:t>
            </a:r>
            <a:r>
              <a:rPr lang="de-DE" dirty="0"/>
              <a:t> Kumar </a:t>
            </a:r>
            <a:r>
              <a:rPr lang="de-DE" dirty="0" err="1"/>
              <a:t>Mondal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37147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259838" y="883226"/>
            <a:ext cx="8624326" cy="1833423"/>
          </a:xfrm>
        </p:spPr>
        <p:txBody>
          <a:bodyPr/>
          <a:lstStyle/>
          <a:p>
            <a:r>
              <a:rPr lang="de-DE" i="1" dirty="0" err="1"/>
              <a:t>Reasoning</a:t>
            </a:r>
            <a:r>
              <a:rPr lang="de-DE" i="1" dirty="0"/>
              <a:t> </a:t>
            </a:r>
            <a:r>
              <a:rPr lang="de-DE" i="1" dirty="0" err="1"/>
              <a:t>oriented</a:t>
            </a:r>
            <a:r>
              <a:rPr lang="de-DE" i="1" dirty="0"/>
              <a:t> </a:t>
            </a:r>
            <a:r>
              <a:rPr lang="de-DE" i="1" dirty="0" err="1"/>
              <a:t>Alignment</a:t>
            </a:r>
            <a:r>
              <a:rPr lang="de-DE" i="1" dirty="0"/>
              <a:t> </a:t>
            </a:r>
            <a:r>
              <a:rPr lang="de-DE" sz="1200" dirty="0">
                <a:solidFill>
                  <a:schemeClr val="bg1">
                    <a:lumMod val="50000"/>
                  </a:schemeClr>
                </a:solidFill>
              </a:rPr>
              <a:t>[Irving et al. 2019]</a:t>
            </a:r>
          </a:p>
          <a:p>
            <a:r>
              <a:rPr lang="de-DE" dirty="0" err="1"/>
              <a:t>Define</a:t>
            </a:r>
            <a:r>
              <a:rPr lang="de-DE" dirty="0"/>
              <a:t> a </a:t>
            </a:r>
            <a:r>
              <a:rPr lang="de-DE" dirty="0" err="1"/>
              <a:t>game</a:t>
            </a:r>
            <a:r>
              <a:rPr lang="de-DE" dirty="0"/>
              <a:t> like Go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Chess</a:t>
            </a:r>
            <a:endParaRPr lang="de-DE" dirty="0"/>
          </a:p>
          <a:p>
            <a:pPr lvl="1"/>
            <a:r>
              <a:rPr lang="de-DE" dirty="0"/>
              <a:t>Goal- </a:t>
            </a:r>
            <a:r>
              <a:rPr lang="de-DE" dirty="0" err="1"/>
              <a:t>Convince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judge</a:t>
            </a:r>
            <a:endParaRPr lang="de-DE" dirty="0"/>
          </a:p>
          <a:p>
            <a:pPr lvl="1"/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arguments</a:t>
            </a:r>
            <a:r>
              <a:rPr lang="de-DE" dirty="0"/>
              <a:t>, </a:t>
            </a:r>
            <a:r>
              <a:rPr lang="de-DE" dirty="0" err="1"/>
              <a:t>facts</a:t>
            </a:r>
            <a:r>
              <a:rPr lang="de-DE" dirty="0"/>
              <a:t>, </a:t>
            </a:r>
            <a:r>
              <a:rPr lang="de-DE" dirty="0" err="1"/>
              <a:t>reasoning</a:t>
            </a:r>
            <a:r>
              <a:rPr lang="de-DE" dirty="0"/>
              <a:t>, </a:t>
            </a:r>
            <a:r>
              <a:rPr lang="de-DE" dirty="0" err="1"/>
              <a:t>counter</a:t>
            </a:r>
            <a:r>
              <a:rPr lang="de-DE" dirty="0"/>
              <a:t> </a:t>
            </a:r>
            <a:r>
              <a:rPr lang="de-DE" dirty="0" err="1"/>
              <a:t>reasoning</a:t>
            </a:r>
            <a:r>
              <a:rPr lang="de-DE" dirty="0"/>
              <a:t> …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259837" y="293683"/>
            <a:ext cx="8624326" cy="437640"/>
          </a:xfrm>
        </p:spPr>
        <p:txBody>
          <a:bodyPr/>
          <a:lstStyle/>
          <a:p>
            <a:r>
              <a:rPr lang="de-DE" dirty="0"/>
              <a:t>IRL - </a:t>
            </a:r>
            <a:r>
              <a:rPr lang="de-DE" dirty="0" err="1"/>
              <a:t>Debates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 err="1"/>
              <a:t>Aligning</a:t>
            </a:r>
            <a:r>
              <a:rPr lang="de-DE" dirty="0"/>
              <a:t> AI </a:t>
            </a:r>
            <a:r>
              <a:rPr lang="de-DE" dirty="0" err="1"/>
              <a:t>with</a:t>
            </a:r>
            <a:r>
              <a:rPr lang="de-DE" dirty="0"/>
              <a:t> human Values		</a:t>
            </a:r>
            <a:r>
              <a:rPr lang="de-DE" dirty="0" err="1"/>
              <a:t>By</a:t>
            </a:r>
            <a:r>
              <a:rPr lang="de-DE" dirty="0"/>
              <a:t>: </a:t>
            </a:r>
            <a:r>
              <a:rPr lang="de-DE" dirty="0" err="1"/>
              <a:t>Ambuj</a:t>
            </a:r>
            <a:r>
              <a:rPr lang="de-DE" dirty="0"/>
              <a:t> Kumar </a:t>
            </a:r>
            <a:r>
              <a:rPr lang="de-DE" dirty="0" err="1"/>
              <a:t>Mondal</a:t>
            </a:r>
            <a:endParaRPr lang="de-DE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9C31B2E-E0F8-DB4C-9402-D25042602E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84428"/>
            <a:ext cx="9144000" cy="311049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726B3FE-EFA0-4843-BF07-985F11094C5F}"/>
              </a:ext>
            </a:extLst>
          </p:cNvPr>
          <p:cNvSpPr txBox="1"/>
          <p:nvPr/>
        </p:nvSpPr>
        <p:spPr>
          <a:xfrm>
            <a:off x="5652655" y="6085701"/>
            <a:ext cx="18144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[Irving and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Askell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, 2019]</a:t>
            </a:r>
          </a:p>
        </p:txBody>
      </p:sp>
    </p:spTree>
    <p:extLst>
      <p:ext uri="{BB962C8B-B14F-4D97-AF65-F5344CB8AC3E}">
        <p14:creationId xmlns:p14="http://schemas.microsoft.com/office/powerpoint/2010/main" val="4183358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25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  <a:p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AI</a:t>
            </a:r>
          </a:p>
          <a:p>
            <a:r>
              <a:rPr lang="de-DE" dirty="0" err="1"/>
              <a:t>Why</a:t>
            </a:r>
            <a:r>
              <a:rPr lang="de-DE" dirty="0"/>
              <a:t> AI </a:t>
            </a:r>
            <a:r>
              <a:rPr lang="de-DE" dirty="0" err="1"/>
              <a:t>needs</a:t>
            </a:r>
            <a:r>
              <a:rPr lang="de-DE" dirty="0"/>
              <a:t> </a:t>
            </a:r>
            <a:r>
              <a:rPr lang="de-DE" dirty="0" err="1"/>
              <a:t>values</a:t>
            </a:r>
            <a:endParaRPr lang="de-DE" dirty="0"/>
          </a:p>
          <a:p>
            <a:r>
              <a:rPr lang="de-DE" dirty="0"/>
              <a:t>AI Value </a:t>
            </a:r>
            <a:r>
              <a:rPr lang="de-DE" dirty="0" err="1"/>
              <a:t>Alignment</a:t>
            </a:r>
            <a:endParaRPr lang="de-DE" dirty="0"/>
          </a:p>
          <a:p>
            <a:r>
              <a:rPr lang="de-DE" dirty="0" err="1"/>
              <a:t>Challanges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alignment</a:t>
            </a:r>
            <a:endParaRPr lang="de-DE" dirty="0"/>
          </a:p>
          <a:p>
            <a:r>
              <a:rPr lang="de-DE" dirty="0" err="1"/>
              <a:t>Approaches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alignment</a:t>
            </a:r>
            <a:endParaRPr lang="de-DE" dirty="0"/>
          </a:p>
          <a:p>
            <a:r>
              <a:rPr lang="de-DE" dirty="0"/>
              <a:t>Moral </a:t>
            </a:r>
            <a:r>
              <a:rPr lang="de-DE" dirty="0" err="1"/>
              <a:t>Questions</a:t>
            </a:r>
            <a:endParaRPr lang="de-DE" dirty="0"/>
          </a:p>
          <a:p>
            <a:r>
              <a:rPr lang="de-DE" dirty="0" err="1"/>
              <a:t>Conclusion</a:t>
            </a:r>
            <a:endParaRPr lang="de-DE" dirty="0"/>
          </a:p>
          <a:p>
            <a:r>
              <a:rPr lang="de-DE" dirty="0"/>
              <a:t>Q&amp;A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41D130C-28C4-7045-B069-70245980DA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0309" y="1041717"/>
            <a:ext cx="4663854" cy="3922169"/>
          </a:xfrm>
          <a:prstGeom prst="rect">
            <a:avLst/>
          </a:prstGeom>
        </p:spPr>
      </p:pic>
      <p:sp>
        <p:nvSpPr>
          <p:cNvPr id="4" name="Inhaltsplatzhalt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 err="1"/>
              <a:t>Aligning</a:t>
            </a:r>
            <a:r>
              <a:rPr lang="de-DE" dirty="0"/>
              <a:t> AI </a:t>
            </a:r>
            <a:r>
              <a:rPr lang="de-DE" dirty="0" err="1"/>
              <a:t>with</a:t>
            </a:r>
            <a:r>
              <a:rPr lang="de-DE" dirty="0"/>
              <a:t> human Values		</a:t>
            </a:r>
            <a:r>
              <a:rPr lang="de-DE" dirty="0" err="1"/>
              <a:t>By</a:t>
            </a:r>
            <a:r>
              <a:rPr lang="de-DE" dirty="0"/>
              <a:t>: </a:t>
            </a:r>
            <a:r>
              <a:rPr lang="de-DE" dirty="0" err="1"/>
              <a:t>Ambuj</a:t>
            </a:r>
            <a:r>
              <a:rPr lang="de-DE" dirty="0"/>
              <a:t> Kumar </a:t>
            </a:r>
            <a:r>
              <a:rPr lang="de-DE" dirty="0" err="1"/>
              <a:t>Mondal</a:t>
            </a:r>
            <a:endParaRPr lang="de-D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F5B30C-5D97-AD4E-AABC-DBC2C9EA9908}"/>
              </a:ext>
            </a:extLst>
          </p:cNvPr>
          <p:cNvSpPr txBox="1"/>
          <p:nvPr/>
        </p:nvSpPr>
        <p:spPr>
          <a:xfrm>
            <a:off x="6782719" y="5067073"/>
            <a:ext cx="4892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>
                    <a:lumMod val="50000"/>
                  </a:schemeClr>
                </a:solidFill>
              </a:rPr>
              <a:t>[pic0]</a:t>
            </a:r>
          </a:p>
        </p:txBody>
      </p:sp>
    </p:spTree>
    <p:extLst>
      <p:ext uri="{BB962C8B-B14F-4D97-AF65-F5344CB8AC3E}">
        <p14:creationId xmlns:p14="http://schemas.microsoft.com/office/powerpoint/2010/main" val="11605458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259837" y="866266"/>
            <a:ext cx="8624326" cy="1845762"/>
          </a:xfrm>
        </p:spPr>
        <p:txBody>
          <a:bodyPr/>
          <a:lstStyle/>
          <a:p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train</a:t>
            </a:r>
            <a:r>
              <a:rPr lang="de-DE" dirty="0"/>
              <a:t>?</a:t>
            </a:r>
          </a:p>
          <a:p>
            <a:r>
              <a:rPr lang="de-DE" dirty="0"/>
              <a:t>Need </a:t>
            </a:r>
            <a:r>
              <a:rPr lang="de-DE" dirty="0" err="1"/>
              <a:t>ample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debate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humans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a human </a:t>
            </a:r>
            <a:r>
              <a:rPr lang="de-DE" dirty="0" err="1"/>
              <a:t>judge</a:t>
            </a:r>
            <a:r>
              <a:rPr lang="de-DE" dirty="0"/>
              <a:t>. </a:t>
            </a:r>
          </a:p>
          <a:p>
            <a:r>
              <a:rPr lang="de-DE" dirty="0"/>
              <a:t>Human-Human-Human </a:t>
            </a:r>
            <a:r>
              <a:rPr lang="de-DE" dirty="0">
                <a:sym typeface="Wingdings" pitchFamily="2" charset="2"/>
              </a:rPr>
              <a:t> AI-AI-Human</a:t>
            </a:r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IRL - </a:t>
            </a:r>
            <a:r>
              <a:rPr lang="de-DE" dirty="0" err="1"/>
              <a:t>Debates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 err="1"/>
              <a:t>Aligning</a:t>
            </a:r>
            <a:r>
              <a:rPr lang="de-DE" dirty="0"/>
              <a:t> AI </a:t>
            </a:r>
            <a:r>
              <a:rPr lang="de-DE" dirty="0" err="1"/>
              <a:t>with</a:t>
            </a:r>
            <a:r>
              <a:rPr lang="de-DE" dirty="0"/>
              <a:t> human Values		</a:t>
            </a:r>
            <a:r>
              <a:rPr lang="de-DE" dirty="0" err="1"/>
              <a:t>By</a:t>
            </a:r>
            <a:r>
              <a:rPr lang="de-DE" dirty="0"/>
              <a:t>: </a:t>
            </a:r>
            <a:r>
              <a:rPr lang="de-DE" dirty="0" err="1"/>
              <a:t>Ambuj</a:t>
            </a:r>
            <a:r>
              <a:rPr lang="de-DE" dirty="0"/>
              <a:t> Kumar </a:t>
            </a:r>
            <a:r>
              <a:rPr lang="de-DE" dirty="0" err="1"/>
              <a:t>Mondal</a:t>
            </a:r>
            <a:endParaRPr lang="de-D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F562592-F563-A646-9EAC-9BBCF810F7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48" y="2574636"/>
            <a:ext cx="5867400" cy="29972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F6F6D0B-4296-3649-B55A-C72E25DEC1B4}"/>
              </a:ext>
            </a:extLst>
          </p:cNvPr>
          <p:cNvSpPr txBox="1"/>
          <p:nvPr/>
        </p:nvSpPr>
        <p:spPr>
          <a:xfrm>
            <a:off x="3664764" y="5433336"/>
            <a:ext cx="18144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[Irving and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Askell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, 2019]</a:t>
            </a:r>
          </a:p>
        </p:txBody>
      </p:sp>
    </p:spTree>
    <p:extLst>
      <p:ext uri="{BB962C8B-B14F-4D97-AF65-F5344CB8AC3E}">
        <p14:creationId xmlns:p14="http://schemas.microsoft.com/office/powerpoint/2010/main" val="16662158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Single Pixel Image </a:t>
            </a:r>
            <a:r>
              <a:rPr lang="de-DE" dirty="0" err="1"/>
              <a:t>experiment</a:t>
            </a:r>
            <a:endParaRPr lang="de-DE" dirty="0"/>
          </a:p>
          <a:p>
            <a:pPr marL="400950" lvl="1" indent="0">
              <a:buNone/>
            </a:pPr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IRL – </a:t>
            </a:r>
            <a:r>
              <a:rPr lang="de-DE" dirty="0" err="1"/>
              <a:t>Debates</a:t>
            </a:r>
            <a:r>
              <a:rPr lang="de-DE" dirty="0"/>
              <a:t> (</a:t>
            </a:r>
            <a:r>
              <a:rPr lang="de-DE" dirty="0" err="1"/>
              <a:t>Challanges</a:t>
            </a:r>
            <a:r>
              <a:rPr lang="de-DE" dirty="0"/>
              <a:t>)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 err="1"/>
              <a:t>Aligning</a:t>
            </a:r>
            <a:r>
              <a:rPr lang="de-DE" dirty="0"/>
              <a:t> AI </a:t>
            </a:r>
            <a:r>
              <a:rPr lang="de-DE" dirty="0" err="1"/>
              <a:t>with</a:t>
            </a:r>
            <a:r>
              <a:rPr lang="de-DE" dirty="0"/>
              <a:t> human Values		</a:t>
            </a:r>
            <a:r>
              <a:rPr lang="de-DE" dirty="0" err="1"/>
              <a:t>By</a:t>
            </a:r>
            <a:r>
              <a:rPr lang="de-DE" dirty="0"/>
              <a:t>: </a:t>
            </a:r>
            <a:r>
              <a:rPr lang="de-DE" dirty="0" err="1"/>
              <a:t>Ambuj</a:t>
            </a:r>
            <a:r>
              <a:rPr lang="de-DE" dirty="0"/>
              <a:t> Kumar </a:t>
            </a:r>
            <a:r>
              <a:rPr lang="de-DE" dirty="0" err="1"/>
              <a:t>Mondal</a:t>
            </a:r>
            <a:endParaRPr lang="de-DE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BB5F568-3CAF-144F-8E83-B4CA1ED387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330" y="1722204"/>
            <a:ext cx="8239988" cy="416489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12B309F-1F70-B54A-863D-25E7CAD55CEF}"/>
              </a:ext>
            </a:extLst>
          </p:cNvPr>
          <p:cNvSpPr txBox="1"/>
          <p:nvPr/>
        </p:nvSpPr>
        <p:spPr>
          <a:xfrm>
            <a:off x="3664764" y="5748604"/>
            <a:ext cx="18144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[Irving and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Askell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, 2019]</a:t>
            </a:r>
          </a:p>
        </p:txBody>
      </p:sp>
    </p:spTree>
    <p:extLst>
      <p:ext uri="{BB962C8B-B14F-4D97-AF65-F5344CB8AC3E}">
        <p14:creationId xmlns:p14="http://schemas.microsoft.com/office/powerpoint/2010/main" val="41030822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Challanges</a:t>
            </a:r>
            <a:r>
              <a:rPr lang="de-DE" dirty="0"/>
              <a:t>:</a:t>
            </a:r>
          </a:p>
          <a:p>
            <a:pPr lvl="1"/>
            <a:r>
              <a:rPr lang="de-DE" dirty="0"/>
              <a:t>Are </a:t>
            </a:r>
            <a:r>
              <a:rPr lang="de-DE" dirty="0" err="1"/>
              <a:t>people</a:t>
            </a:r>
            <a:r>
              <a:rPr lang="de-DE" dirty="0"/>
              <a:t> </a:t>
            </a:r>
            <a:r>
              <a:rPr lang="de-DE" dirty="0" err="1"/>
              <a:t>good</a:t>
            </a:r>
            <a:r>
              <a:rPr lang="de-DE" dirty="0"/>
              <a:t> </a:t>
            </a:r>
            <a:r>
              <a:rPr lang="de-DE" dirty="0" err="1"/>
              <a:t>judge</a:t>
            </a:r>
            <a:r>
              <a:rPr lang="de-DE" dirty="0"/>
              <a:t>?</a:t>
            </a:r>
          </a:p>
          <a:p>
            <a:pPr lvl="1"/>
            <a:r>
              <a:rPr lang="de-DE" dirty="0" err="1"/>
              <a:t>Judge</a:t>
            </a:r>
            <a:r>
              <a:rPr lang="de-DE" dirty="0"/>
              <a:t> </a:t>
            </a:r>
            <a:r>
              <a:rPr lang="de-DE" dirty="0" err="1"/>
              <a:t>may</a:t>
            </a:r>
            <a:r>
              <a:rPr lang="de-DE" dirty="0"/>
              <a:t> not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comprehensive</a:t>
            </a:r>
            <a:r>
              <a:rPr lang="de-DE" dirty="0"/>
              <a:t> </a:t>
            </a:r>
            <a:r>
              <a:rPr lang="de-DE" dirty="0" err="1"/>
              <a:t>knowledge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domain</a:t>
            </a:r>
            <a:endParaRPr lang="de-DE" dirty="0"/>
          </a:p>
          <a:p>
            <a:pPr lvl="1"/>
            <a:r>
              <a:rPr lang="de-DE" dirty="0" err="1"/>
              <a:t>Judge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biased</a:t>
            </a:r>
            <a:r>
              <a:rPr lang="de-DE" dirty="0"/>
              <a:t>.</a:t>
            </a:r>
          </a:p>
          <a:p>
            <a:r>
              <a:rPr lang="de-DE" dirty="0"/>
              <a:t>Need </a:t>
            </a:r>
            <a:r>
              <a:rPr lang="de-DE" b="1" dirty="0" err="1"/>
              <a:t>Social</a:t>
            </a:r>
            <a:r>
              <a:rPr lang="de-DE" b="1" dirty="0"/>
              <a:t> </a:t>
            </a:r>
            <a:r>
              <a:rPr lang="de-DE" b="1" dirty="0" err="1"/>
              <a:t>Scientists</a:t>
            </a:r>
            <a:endParaRPr lang="de-DE" b="1" dirty="0"/>
          </a:p>
          <a:p>
            <a:pPr lvl="1"/>
            <a:r>
              <a:rPr lang="de-DE" dirty="0" err="1"/>
              <a:t>Fill</a:t>
            </a:r>
            <a:r>
              <a:rPr lang="de-DE" dirty="0"/>
              <a:t>-in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gaps</a:t>
            </a:r>
            <a:endParaRPr lang="de-DE" dirty="0"/>
          </a:p>
          <a:p>
            <a:pPr lvl="1"/>
            <a:r>
              <a:rPr lang="de-DE" dirty="0"/>
              <a:t>Train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people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judges</a:t>
            </a:r>
            <a:endParaRPr lang="de-DE" dirty="0"/>
          </a:p>
          <a:p>
            <a:r>
              <a:rPr lang="de-DE" dirty="0"/>
              <a:t>“</a:t>
            </a:r>
            <a:r>
              <a:rPr lang="de-DE" b="1" dirty="0"/>
              <a:t>Reflexive Equilibrium</a:t>
            </a:r>
            <a:r>
              <a:rPr lang="de-DE" dirty="0"/>
              <a:t>“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[Irving]</a:t>
            </a:r>
            <a:endParaRPr lang="de-DE" sz="1200" dirty="0"/>
          </a:p>
          <a:p>
            <a:pPr lvl="1"/>
            <a:r>
              <a:rPr lang="de-DE" dirty="0" err="1"/>
              <a:t>Provided</a:t>
            </a:r>
            <a:r>
              <a:rPr lang="de-DE" dirty="0"/>
              <a:t> all </a:t>
            </a:r>
            <a:r>
              <a:rPr lang="de-DE" dirty="0" err="1"/>
              <a:t>sort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information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knowledge</a:t>
            </a:r>
            <a:r>
              <a:rPr lang="de-DE" dirty="0"/>
              <a:t>, human </a:t>
            </a:r>
            <a:r>
              <a:rPr lang="de-DE" dirty="0" err="1"/>
              <a:t>answers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free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partialities</a:t>
            </a:r>
            <a:r>
              <a:rPr lang="de-DE" dirty="0"/>
              <a:t>.</a:t>
            </a:r>
          </a:p>
          <a:p>
            <a:pPr lvl="1"/>
            <a:r>
              <a:rPr lang="de-DE" b="1" dirty="0"/>
              <a:t>“</a:t>
            </a:r>
            <a:r>
              <a:rPr lang="de-DE" b="1" dirty="0" err="1"/>
              <a:t>Inaction</a:t>
            </a:r>
            <a:r>
              <a:rPr lang="de-DE" b="1" dirty="0"/>
              <a:t>“</a:t>
            </a:r>
            <a:r>
              <a:rPr lang="de-DE" dirty="0"/>
              <a:t> – </a:t>
            </a:r>
            <a:r>
              <a:rPr lang="de-DE" dirty="0" err="1"/>
              <a:t>safe</a:t>
            </a:r>
            <a:r>
              <a:rPr lang="de-DE" dirty="0"/>
              <a:t> alternative in </a:t>
            </a:r>
            <a:r>
              <a:rPr lang="de-DE" dirty="0" err="1"/>
              <a:t>disagreement</a:t>
            </a:r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IRL – </a:t>
            </a:r>
            <a:r>
              <a:rPr lang="de-DE" dirty="0" err="1"/>
              <a:t>Debates</a:t>
            </a:r>
            <a:r>
              <a:rPr lang="de-DE" dirty="0"/>
              <a:t> (</a:t>
            </a:r>
            <a:r>
              <a:rPr lang="de-DE" dirty="0" err="1"/>
              <a:t>Challanges</a:t>
            </a:r>
            <a:r>
              <a:rPr lang="de-DE" dirty="0"/>
              <a:t>)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 err="1"/>
              <a:t>Aligning</a:t>
            </a:r>
            <a:r>
              <a:rPr lang="de-DE" dirty="0"/>
              <a:t> AI </a:t>
            </a:r>
            <a:r>
              <a:rPr lang="de-DE" dirty="0" err="1"/>
              <a:t>with</a:t>
            </a:r>
            <a:r>
              <a:rPr lang="de-DE" dirty="0"/>
              <a:t> human Values		</a:t>
            </a:r>
            <a:r>
              <a:rPr lang="de-DE" dirty="0" err="1"/>
              <a:t>By</a:t>
            </a:r>
            <a:r>
              <a:rPr lang="de-DE" dirty="0"/>
              <a:t>: </a:t>
            </a:r>
            <a:r>
              <a:rPr lang="de-DE" dirty="0" err="1"/>
              <a:t>Ambuj</a:t>
            </a:r>
            <a:r>
              <a:rPr lang="de-DE" dirty="0"/>
              <a:t> Kumar </a:t>
            </a:r>
            <a:r>
              <a:rPr lang="de-DE" dirty="0" err="1"/>
              <a:t>Mondal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61860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25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25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25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75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75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75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50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6500"/>
                            </p:stCondLst>
                            <p:childTnLst>
                              <p:par>
                                <p:cTn id="3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25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125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7750"/>
                            </p:stCondLst>
                            <p:childTnLst>
                              <p:par>
                                <p:cTn id="3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125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125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250"/>
                            </p:stCondLst>
                            <p:childTnLst>
                              <p:par>
                                <p:cTn id="5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2000" fill="hold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2000" fill="hold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259837" y="866266"/>
            <a:ext cx="8624326" cy="2027659"/>
          </a:xfrm>
        </p:spPr>
        <p:txBody>
          <a:bodyPr/>
          <a:lstStyle/>
          <a:p>
            <a:r>
              <a:rPr lang="en-IN" dirty="0"/>
              <a:t>Many cultures produce a wealth of data about themselves in the form of written stories – </a:t>
            </a:r>
            <a:r>
              <a:rPr lang="en-IN" sz="1200" dirty="0">
                <a:solidFill>
                  <a:schemeClr val="bg1">
                    <a:lumMod val="50000"/>
                  </a:schemeClr>
                </a:solidFill>
              </a:rPr>
              <a:t>[Mark O. </a:t>
            </a:r>
            <a:r>
              <a:rPr lang="en-IN" sz="1200" dirty="0" err="1">
                <a:solidFill>
                  <a:schemeClr val="bg1">
                    <a:lumMod val="50000"/>
                  </a:schemeClr>
                </a:solidFill>
              </a:rPr>
              <a:t>Riedl</a:t>
            </a:r>
            <a:r>
              <a:rPr lang="en-IN" sz="1200" dirty="0">
                <a:solidFill>
                  <a:schemeClr val="bg1">
                    <a:lumMod val="50000"/>
                  </a:schemeClr>
                </a:solidFill>
              </a:rPr>
              <a:t> and Brent Harrison, 2017]</a:t>
            </a:r>
            <a:endParaRPr lang="de-DE" sz="12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de-DE" dirty="0"/>
              <a:t>Made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Humans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Humans</a:t>
            </a:r>
            <a:r>
              <a:rPr lang="de-DE" dirty="0"/>
              <a:t>, </a:t>
            </a:r>
            <a:r>
              <a:rPr lang="de-DE" dirty="0" err="1"/>
              <a:t>many</a:t>
            </a:r>
            <a:r>
              <a:rPr lang="de-DE" dirty="0"/>
              <a:t> </a:t>
            </a:r>
            <a:r>
              <a:rPr lang="de-DE" dirty="0" err="1"/>
              <a:t>obvious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shared</a:t>
            </a:r>
            <a:r>
              <a:rPr lang="de-DE" dirty="0"/>
              <a:t> </a:t>
            </a:r>
            <a:r>
              <a:rPr lang="de-DE" dirty="0" err="1"/>
              <a:t>knowledge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omitted</a:t>
            </a:r>
            <a:r>
              <a:rPr lang="de-DE" dirty="0"/>
              <a:t>.</a:t>
            </a:r>
          </a:p>
          <a:p>
            <a:r>
              <a:rPr lang="de-DE" dirty="0" err="1"/>
              <a:t>Agents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learn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intent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examples</a:t>
            </a:r>
            <a:r>
              <a:rPr lang="de-DE" dirty="0"/>
              <a:t> in </a:t>
            </a:r>
            <a:r>
              <a:rPr lang="de-DE" dirty="0" err="1"/>
              <a:t>stories</a:t>
            </a:r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IRL – </a:t>
            </a:r>
            <a:r>
              <a:rPr lang="de-DE" dirty="0" err="1"/>
              <a:t>Storytelling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 err="1"/>
              <a:t>Aligning</a:t>
            </a:r>
            <a:r>
              <a:rPr lang="de-DE" dirty="0"/>
              <a:t> AI </a:t>
            </a:r>
            <a:r>
              <a:rPr lang="de-DE" dirty="0" err="1"/>
              <a:t>with</a:t>
            </a:r>
            <a:r>
              <a:rPr lang="de-DE" dirty="0"/>
              <a:t> human Values		</a:t>
            </a:r>
            <a:r>
              <a:rPr lang="de-DE" dirty="0" err="1"/>
              <a:t>By</a:t>
            </a:r>
            <a:r>
              <a:rPr lang="de-DE" dirty="0"/>
              <a:t>: </a:t>
            </a:r>
            <a:r>
              <a:rPr lang="de-DE" dirty="0" err="1"/>
              <a:t>Ambuj</a:t>
            </a:r>
            <a:r>
              <a:rPr lang="de-DE" dirty="0"/>
              <a:t> Kumar </a:t>
            </a:r>
            <a:r>
              <a:rPr lang="de-DE" dirty="0" err="1"/>
              <a:t>Mondal</a:t>
            </a:r>
            <a:endParaRPr lang="de-DE" dirty="0"/>
          </a:p>
        </p:txBody>
      </p:sp>
      <p:sp>
        <p:nvSpPr>
          <p:cNvPr id="5" name="Inhaltsplatzhalter 1">
            <a:extLst>
              <a:ext uri="{FF2B5EF4-FFF2-40B4-BE49-F238E27FC236}">
                <a16:creationId xmlns:a16="http://schemas.microsoft.com/office/drawing/2014/main" id="{B4343711-49DE-374F-BA09-8B109B716794}"/>
              </a:ext>
            </a:extLst>
          </p:cNvPr>
          <p:cNvSpPr txBox="1">
            <a:spLocks/>
          </p:cNvSpPr>
          <p:nvPr/>
        </p:nvSpPr>
        <p:spPr>
          <a:xfrm>
            <a:off x="259837" y="3151655"/>
            <a:ext cx="8624326" cy="2756776"/>
          </a:xfrm>
          <a:prstGeom prst="rect">
            <a:avLst/>
          </a:prstGeom>
        </p:spPr>
        <p:txBody>
          <a:bodyPr lIns="0" tIns="216000" rIns="0" bIns="216000">
            <a:noAutofit/>
          </a:bodyPr>
          <a:lstStyle>
            <a:lvl1pPr marL="342900" indent="-342000" algn="l" defTabSz="457200" rtl="0" eaLnBrk="1" latinLnBrk="0" hangingPunct="1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Font typeface="Wingdings" charset="2"/>
              <a:buChar char="§"/>
              <a:defRPr sz="1800" b="0" i="0" kern="1200">
                <a:solidFill>
                  <a:srgbClr val="262626"/>
                </a:solidFill>
                <a:latin typeface="Arial"/>
                <a:ea typeface="+mn-ea"/>
                <a:cs typeface="Arial"/>
              </a:defRPr>
            </a:lvl1pPr>
            <a:lvl2pPr marL="742950" indent="-342000" algn="l" defTabSz="4572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Font typeface="Arial"/>
              <a:buChar char="•"/>
              <a:defRPr sz="1800" b="0" i="0" kern="1200">
                <a:solidFill>
                  <a:srgbClr val="262626"/>
                </a:solidFill>
                <a:latin typeface="Arial"/>
                <a:ea typeface="+mn-ea"/>
                <a:cs typeface="Arial"/>
              </a:defRPr>
            </a:lvl2pPr>
            <a:lvl3pPr marL="1143000" indent="-342000" algn="l" defTabSz="4572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Font typeface="Wingdings" charset="2"/>
              <a:buChar char="§"/>
              <a:defRPr sz="1800" b="0" i="0" kern="1200">
                <a:solidFill>
                  <a:srgbClr val="262626"/>
                </a:solidFill>
                <a:latin typeface="Arial"/>
                <a:ea typeface="+mn-ea"/>
                <a:cs typeface="Arial"/>
              </a:defRPr>
            </a:lvl3pPr>
            <a:lvl4pPr marL="1600200" indent="-342000" algn="l" defTabSz="4572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Font typeface="Arial"/>
              <a:buChar char="•"/>
              <a:defRPr sz="1800" b="0" i="0" kern="1200">
                <a:solidFill>
                  <a:srgbClr val="262626"/>
                </a:solidFill>
                <a:latin typeface="Arial"/>
                <a:ea typeface="+mn-ea"/>
                <a:cs typeface="Arial"/>
              </a:defRPr>
            </a:lvl4pPr>
            <a:lvl5pPr marL="2057400" indent="-342000" algn="l" defTabSz="4572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Font typeface="Wingdings" charset="2"/>
              <a:buChar char="§"/>
              <a:defRPr sz="1800" b="0" i="0" kern="1200">
                <a:solidFill>
                  <a:srgbClr val="262626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i="1" dirty="0"/>
              <a:t>Narrative intelligence </a:t>
            </a:r>
            <a:r>
              <a:rPr lang="en-IN" dirty="0"/>
              <a:t>: ability to craft, tell, and understand stories. </a:t>
            </a:r>
          </a:p>
          <a:p>
            <a:r>
              <a:rPr lang="en-IN" b="1" i="1" dirty="0"/>
              <a:t>Interactive narratives</a:t>
            </a:r>
            <a:r>
              <a:rPr lang="en-IN" b="1" dirty="0"/>
              <a:t> </a:t>
            </a:r>
            <a:r>
              <a:rPr lang="en-IN" dirty="0"/>
              <a:t>: game like interactive narration</a:t>
            </a:r>
          </a:p>
          <a:p>
            <a:r>
              <a:rPr lang="en-IN" b="1" dirty="0"/>
              <a:t>Value-aligned reward signal :</a:t>
            </a:r>
          </a:p>
          <a:p>
            <a:pPr lvl="1"/>
            <a:r>
              <a:rPr lang="en-IN" dirty="0"/>
              <a:t>reward the agent for doing what a human would do in the same situations when following social and cultural norms</a:t>
            </a:r>
          </a:p>
          <a:p>
            <a:pPr lvl="1"/>
            <a:r>
              <a:rPr lang="en-IN" dirty="0"/>
              <a:t>penalize the agent if it performs actions otherwise. </a:t>
            </a:r>
          </a:p>
          <a:p>
            <a:endParaRPr lang="en-IN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65919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259837" y="866266"/>
            <a:ext cx="8624326" cy="1947272"/>
          </a:xfrm>
        </p:spPr>
        <p:txBody>
          <a:bodyPr/>
          <a:lstStyle/>
          <a:p>
            <a:r>
              <a:rPr lang="de-DE" dirty="0" err="1"/>
              <a:t>Challanges</a:t>
            </a:r>
            <a:r>
              <a:rPr lang="de-DE" dirty="0"/>
              <a:t>:	</a:t>
            </a:r>
          </a:p>
          <a:p>
            <a:pPr lvl="1"/>
            <a:r>
              <a:rPr lang="de-DE" dirty="0" err="1"/>
              <a:t>Comprehension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stories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difficult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AI</a:t>
            </a:r>
          </a:p>
          <a:p>
            <a:pPr lvl="1"/>
            <a:r>
              <a:rPr lang="de-DE" dirty="0" err="1"/>
              <a:t>Complex</a:t>
            </a:r>
            <a:r>
              <a:rPr lang="de-DE" dirty="0"/>
              <a:t> </a:t>
            </a:r>
            <a:r>
              <a:rPr lang="de-DE" dirty="0" err="1"/>
              <a:t>grammars</a:t>
            </a:r>
            <a:r>
              <a:rPr lang="de-DE" dirty="0"/>
              <a:t>, </a:t>
            </a:r>
            <a:r>
              <a:rPr lang="de-DE" dirty="0" err="1"/>
              <a:t>metamorphical</a:t>
            </a:r>
            <a:r>
              <a:rPr lang="de-DE" dirty="0"/>
              <a:t> </a:t>
            </a:r>
            <a:r>
              <a:rPr lang="de-DE" dirty="0" err="1"/>
              <a:t>language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negations</a:t>
            </a:r>
            <a:endParaRPr lang="de-DE" dirty="0"/>
          </a:p>
          <a:p>
            <a:pPr lvl="1"/>
            <a:r>
              <a:rPr lang="de-DE" dirty="0"/>
              <a:t>Flashbacks </a:t>
            </a:r>
            <a:r>
              <a:rPr lang="de-DE" dirty="0" err="1"/>
              <a:t>and</a:t>
            </a:r>
            <a:r>
              <a:rPr lang="de-DE" dirty="0"/>
              <a:t> Flashforwards in </a:t>
            </a:r>
            <a:r>
              <a:rPr lang="de-DE" dirty="0" err="1"/>
              <a:t>stories</a:t>
            </a:r>
            <a:r>
              <a:rPr lang="de-DE" dirty="0"/>
              <a:t> </a:t>
            </a:r>
            <a:r>
              <a:rPr lang="de-DE" dirty="0" err="1"/>
              <a:t>cannot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understood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agents</a:t>
            </a:r>
            <a:endParaRPr lang="de-DE" dirty="0"/>
          </a:p>
          <a:p>
            <a:pPr lvl="1"/>
            <a:r>
              <a:rPr lang="de-DE" dirty="0"/>
              <a:t>Need </a:t>
            </a:r>
            <a:r>
              <a:rPr lang="de-DE" dirty="0" err="1"/>
              <a:t>bulk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stories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machine</a:t>
            </a:r>
            <a:r>
              <a:rPr lang="de-DE" dirty="0"/>
              <a:t> </a:t>
            </a:r>
            <a:r>
              <a:rPr lang="de-DE" dirty="0" err="1"/>
              <a:t>learning</a:t>
            </a:r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Value-</a:t>
            </a:r>
            <a:r>
              <a:rPr lang="de-DE" dirty="0" err="1"/>
              <a:t>Aligned</a:t>
            </a:r>
            <a:r>
              <a:rPr lang="de-DE" dirty="0"/>
              <a:t> </a:t>
            </a:r>
            <a:r>
              <a:rPr lang="de-DE" dirty="0" err="1"/>
              <a:t>Rewards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 err="1"/>
              <a:t>Aligning</a:t>
            </a:r>
            <a:r>
              <a:rPr lang="de-DE" dirty="0"/>
              <a:t> AI </a:t>
            </a:r>
            <a:r>
              <a:rPr lang="de-DE" dirty="0" err="1"/>
              <a:t>with</a:t>
            </a:r>
            <a:r>
              <a:rPr lang="de-DE" dirty="0"/>
              <a:t> human Values		</a:t>
            </a:r>
            <a:r>
              <a:rPr lang="de-DE" dirty="0" err="1"/>
              <a:t>By</a:t>
            </a:r>
            <a:r>
              <a:rPr lang="de-DE" dirty="0"/>
              <a:t>: </a:t>
            </a:r>
            <a:r>
              <a:rPr lang="de-DE" dirty="0" err="1"/>
              <a:t>Ambuj</a:t>
            </a:r>
            <a:r>
              <a:rPr lang="de-DE" dirty="0"/>
              <a:t> Kumar </a:t>
            </a:r>
            <a:r>
              <a:rPr lang="de-DE" dirty="0" err="1"/>
              <a:t>Mondal</a:t>
            </a:r>
            <a:endParaRPr lang="de-DE" dirty="0"/>
          </a:p>
        </p:txBody>
      </p:sp>
      <p:sp>
        <p:nvSpPr>
          <p:cNvPr id="5" name="Inhaltsplatzhalter 1">
            <a:extLst>
              <a:ext uri="{FF2B5EF4-FFF2-40B4-BE49-F238E27FC236}">
                <a16:creationId xmlns:a16="http://schemas.microsoft.com/office/drawing/2014/main" id="{39ECC3AA-68A3-3B41-A9D2-8D3F9D393D32}"/>
              </a:ext>
            </a:extLst>
          </p:cNvPr>
          <p:cNvSpPr txBox="1">
            <a:spLocks/>
          </p:cNvSpPr>
          <p:nvPr/>
        </p:nvSpPr>
        <p:spPr>
          <a:xfrm>
            <a:off x="259837" y="3400352"/>
            <a:ext cx="8624326" cy="1947272"/>
          </a:xfrm>
          <a:prstGeom prst="rect">
            <a:avLst/>
          </a:prstGeom>
        </p:spPr>
        <p:txBody>
          <a:bodyPr lIns="0" tIns="216000" rIns="0" bIns="216000">
            <a:noAutofit/>
          </a:bodyPr>
          <a:lstStyle>
            <a:lvl1pPr marL="342900" indent="-342000" algn="l" defTabSz="457200" rtl="0" eaLnBrk="1" latinLnBrk="0" hangingPunct="1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Font typeface="Wingdings" charset="2"/>
              <a:buChar char="§"/>
              <a:defRPr sz="1800" b="0" i="0" kern="1200">
                <a:solidFill>
                  <a:srgbClr val="262626"/>
                </a:solidFill>
                <a:latin typeface="Arial"/>
                <a:ea typeface="+mn-ea"/>
                <a:cs typeface="Arial"/>
              </a:defRPr>
            </a:lvl1pPr>
            <a:lvl2pPr marL="742950" indent="-342000" algn="l" defTabSz="4572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Font typeface="Arial"/>
              <a:buChar char="•"/>
              <a:defRPr sz="1800" b="0" i="0" kern="1200">
                <a:solidFill>
                  <a:srgbClr val="262626"/>
                </a:solidFill>
                <a:latin typeface="Arial"/>
                <a:ea typeface="+mn-ea"/>
                <a:cs typeface="Arial"/>
              </a:defRPr>
            </a:lvl2pPr>
            <a:lvl3pPr marL="1143000" indent="-342000" algn="l" defTabSz="4572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Font typeface="Wingdings" charset="2"/>
              <a:buChar char="§"/>
              <a:defRPr sz="1800" b="0" i="0" kern="1200">
                <a:solidFill>
                  <a:srgbClr val="262626"/>
                </a:solidFill>
                <a:latin typeface="Arial"/>
                <a:ea typeface="+mn-ea"/>
                <a:cs typeface="Arial"/>
              </a:defRPr>
            </a:lvl3pPr>
            <a:lvl4pPr marL="1600200" indent="-342000" algn="l" defTabSz="4572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Font typeface="Arial"/>
              <a:buChar char="•"/>
              <a:defRPr sz="1800" b="0" i="0" kern="1200">
                <a:solidFill>
                  <a:srgbClr val="262626"/>
                </a:solidFill>
                <a:latin typeface="Arial"/>
                <a:ea typeface="+mn-ea"/>
                <a:cs typeface="Arial"/>
              </a:defRPr>
            </a:lvl4pPr>
            <a:lvl5pPr marL="2057400" indent="-342000" algn="l" defTabSz="4572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Font typeface="Wingdings" charset="2"/>
              <a:buChar char="§"/>
              <a:defRPr sz="1800" b="0" i="0" kern="1200">
                <a:solidFill>
                  <a:srgbClr val="262626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Solution : 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stages</a:t>
            </a:r>
            <a:r>
              <a:rPr lang="de-DE" dirty="0"/>
              <a:t> :</a:t>
            </a:r>
          </a:p>
          <a:p>
            <a:pPr lvl="1"/>
            <a:r>
              <a:rPr lang="de-DE" dirty="0"/>
              <a:t>Plot </a:t>
            </a:r>
            <a:r>
              <a:rPr lang="de-DE" dirty="0" err="1"/>
              <a:t>graph</a:t>
            </a:r>
            <a:endParaRPr lang="de-DE" dirty="0"/>
          </a:p>
          <a:p>
            <a:pPr lvl="1"/>
            <a:r>
              <a:rPr lang="de-DE" dirty="0" err="1"/>
              <a:t>Translate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plot</a:t>
            </a:r>
            <a:r>
              <a:rPr lang="de-DE" dirty="0"/>
              <a:t> </a:t>
            </a:r>
            <a:r>
              <a:rPr lang="de-DE" dirty="0" err="1"/>
              <a:t>graph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a </a:t>
            </a:r>
            <a:r>
              <a:rPr lang="de-DE" dirty="0" err="1"/>
              <a:t>trajectory</a:t>
            </a:r>
            <a:r>
              <a:rPr lang="de-DE" dirty="0"/>
              <a:t> </a:t>
            </a:r>
            <a:r>
              <a:rPr lang="de-DE" dirty="0" err="1"/>
              <a:t>tree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45810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25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25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25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25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50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896913E-A724-CA49-BE71-E32AD4673B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8966" y="1082675"/>
            <a:ext cx="3970046" cy="4586244"/>
          </a:xfrm>
        </p:spPr>
      </p:pic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IRL - </a:t>
            </a:r>
            <a:r>
              <a:rPr lang="de-DE" dirty="0" err="1"/>
              <a:t>Storytelling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 err="1"/>
              <a:t>Aligning</a:t>
            </a:r>
            <a:r>
              <a:rPr lang="de-DE" dirty="0"/>
              <a:t> AI </a:t>
            </a:r>
            <a:r>
              <a:rPr lang="de-DE" dirty="0" err="1"/>
              <a:t>with</a:t>
            </a:r>
            <a:r>
              <a:rPr lang="de-DE" dirty="0"/>
              <a:t> human Values		</a:t>
            </a:r>
            <a:r>
              <a:rPr lang="de-DE" dirty="0" err="1"/>
              <a:t>By</a:t>
            </a:r>
            <a:r>
              <a:rPr lang="de-DE" dirty="0"/>
              <a:t>: </a:t>
            </a:r>
            <a:r>
              <a:rPr lang="de-DE" dirty="0" err="1"/>
              <a:t>Ambuj</a:t>
            </a:r>
            <a:r>
              <a:rPr lang="de-DE" dirty="0"/>
              <a:t> Kumar </a:t>
            </a:r>
            <a:r>
              <a:rPr lang="de-DE" dirty="0" err="1"/>
              <a:t>Mondal</a:t>
            </a:r>
            <a:endParaRPr lang="de-DE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28A8CAD-71A9-9743-B3F2-32899C97B0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1082" y="900837"/>
            <a:ext cx="4133951" cy="4768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616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Lack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knowledge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missing</a:t>
            </a:r>
            <a:r>
              <a:rPr lang="de-DE" dirty="0"/>
              <a:t> </a:t>
            </a:r>
            <a:r>
              <a:rPr lang="de-DE" dirty="0" err="1"/>
              <a:t>knowledge</a:t>
            </a:r>
            <a:r>
              <a:rPr lang="de-DE" dirty="0"/>
              <a:t> </a:t>
            </a:r>
            <a:br>
              <a:rPr lang="de-DE" dirty="0"/>
            </a:br>
            <a:r>
              <a:rPr lang="de-DE" sz="1400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de-DE" sz="1400" dirty="0" err="1">
                <a:solidFill>
                  <a:schemeClr val="bg1">
                    <a:lumMod val="50000"/>
                  </a:schemeClr>
                </a:solidFill>
              </a:rPr>
              <a:t>assuming</a:t>
            </a:r>
            <a:r>
              <a:rPr lang="de-DE" sz="1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1400" dirty="0" err="1">
                <a:solidFill>
                  <a:schemeClr val="bg1">
                    <a:lumMod val="50000"/>
                  </a:schemeClr>
                </a:solidFill>
              </a:rPr>
              <a:t>too</a:t>
            </a:r>
            <a:r>
              <a:rPr lang="de-DE" sz="1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1400" dirty="0" err="1">
                <a:solidFill>
                  <a:schemeClr val="bg1">
                    <a:lumMod val="50000"/>
                  </a:schemeClr>
                </a:solidFill>
              </a:rPr>
              <a:t>obvious</a:t>
            </a:r>
            <a:r>
              <a:rPr lang="de-DE" sz="1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1400" dirty="0" err="1">
                <a:solidFill>
                  <a:schemeClr val="bg1">
                    <a:lumMod val="50000"/>
                  </a:schemeClr>
                </a:solidFill>
              </a:rPr>
              <a:t>for</a:t>
            </a:r>
            <a:r>
              <a:rPr lang="de-DE" sz="1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1400" dirty="0" err="1">
                <a:solidFill>
                  <a:schemeClr val="bg1">
                    <a:lumMod val="50000"/>
                  </a:schemeClr>
                </a:solidFill>
              </a:rPr>
              <a:t>humans</a:t>
            </a:r>
            <a:r>
              <a:rPr lang="de-DE" sz="1400" dirty="0">
                <a:solidFill>
                  <a:schemeClr val="bg1">
                    <a:lumMod val="50000"/>
                  </a:schemeClr>
                </a:solidFill>
              </a:rPr>
              <a:t>)</a:t>
            </a:r>
          </a:p>
          <a:p>
            <a:r>
              <a:rPr lang="de-DE" dirty="0" err="1"/>
              <a:t>Execution</a:t>
            </a:r>
            <a:r>
              <a:rPr lang="de-DE" dirty="0"/>
              <a:t> Environment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unknown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story</a:t>
            </a:r>
            <a:r>
              <a:rPr lang="de-DE" dirty="0"/>
              <a:t> </a:t>
            </a:r>
            <a:r>
              <a:rPr lang="de-DE" dirty="0" err="1"/>
              <a:t>teller</a:t>
            </a:r>
            <a:br>
              <a:rPr lang="de-DE" dirty="0"/>
            </a:br>
            <a:r>
              <a:rPr lang="de-DE" sz="1400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de-DE" sz="1400" dirty="0" err="1">
                <a:solidFill>
                  <a:schemeClr val="bg1">
                    <a:lumMod val="50000"/>
                  </a:schemeClr>
                </a:solidFill>
              </a:rPr>
              <a:t>eg</a:t>
            </a:r>
            <a:r>
              <a:rPr lang="de-DE" sz="1400" dirty="0">
                <a:solidFill>
                  <a:schemeClr val="bg1">
                    <a:lumMod val="50000"/>
                  </a:schemeClr>
                </a:solidFill>
              </a:rPr>
              <a:t>- </a:t>
            </a:r>
            <a:r>
              <a:rPr lang="de-DE" sz="1400" dirty="0" err="1">
                <a:solidFill>
                  <a:schemeClr val="bg1">
                    <a:lumMod val="50000"/>
                  </a:schemeClr>
                </a:solidFill>
              </a:rPr>
              <a:t>navigate</a:t>
            </a:r>
            <a:r>
              <a:rPr lang="de-DE" sz="1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1400" dirty="0" err="1">
                <a:solidFill>
                  <a:schemeClr val="bg1">
                    <a:lumMod val="50000"/>
                  </a:schemeClr>
                </a:solidFill>
              </a:rPr>
              <a:t>roads</a:t>
            </a:r>
            <a:r>
              <a:rPr lang="de-DE" sz="1400" dirty="0">
                <a:solidFill>
                  <a:schemeClr val="bg1">
                    <a:lumMod val="50000"/>
                  </a:schemeClr>
                </a:solidFill>
              </a:rPr>
              <a:t>/</a:t>
            </a:r>
            <a:r>
              <a:rPr lang="de-DE" sz="1400" dirty="0" err="1">
                <a:solidFill>
                  <a:schemeClr val="bg1">
                    <a:lumMod val="50000"/>
                  </a:schemeClr>
                </a:solidFill>
              </a:rPr>
              <a:t>stairs</a:t>
            </a:r>
            <a:r>
              <a:rPr lang="de-DE" sz="1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1400" dirty="0" err="1">
                <a:solidFill>
                  <a:schemeClr val="bg1">
                    <a:lumMod val="50000"/>
                  </a:schemeClr>
                </a:solidFill>
              </a:rPr>
              <a:t>or</a:t>
            </a:r>
            <a:r>
              <a:rPr lang="de-DE" sz="1400" dirty="0">
                <a:solidFill>
                  <a:schemeClr val="bg1">
                    <a:lumMod val="50000"/>
                  </a:schemeClr>
                </a:solidFill>
              </a:rPr>
              <a:t> extra </a:t>
            </a:r>
            <a:r>
              <a:rPr lang="de-DE" sz="1400" dirty="0" err="1">
                <a:solidFill>
                  <a:schemeClr val="bg1">
                    <a:lumMod val="50000"/>
                  </a:schemeClr>
                </a:solidFill>
              </a:rPr>
              <a:t>doors</a:t>
            </a:r>
            <a:r>
              <a:rPr lang="de-DE" sz="1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1400" dirty="0" err="1">
                <a:solidFill>
                  <a:schemeClr val="bg1">
                    <a:lumMod val="50000"/>
                  </a:schemeClr>
                </a:solidFill>
              </a:rPr>
              <a:t>to</a:t>
            </a:r>
            <a:r>
              <a:rPr lang="de-DE" sz="1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1400" dirty="0" err="1">
                <a:solidFill>
                  <a:schemeClr val="bg1">
                    <a:lumMod val="50000"/>
                  </a:schemeClr>
                </a:solidFill>
              </a:rPr>
              <a:t>reach</a:t>
            </a:r>
            <a:r>
              <a:rPr lang="de-DE" sz="1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1400" dirty="0" err="1">
                <a:solidFill>
                  <a:schemeClr val="bg1">
                    <a:lumMod val="50000"/>
                  </a:schemeClr>
                </a:solidFill>
              </a:rPr>
              <a:t>the</a:t>
            </a:r>
            <a:r>
              <a:rPr lang="de-DE" sz="1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1400" dirty="0" err="1">
                <a:solidFill>
                  <a:schemeClr val="bg1">
                    <a:lumMod val="50000"/>
                  </a:schemeClr>
                </a:solidFill>
              </a:rPr>
              <a:t>pharmacy</a:t>
            </a:r>
            <a:r>
              <a:rPr lang="de-DE" sz="1400" dirty="0">
                <a:solidFill>
                  <a:schemeClr val="bg1">
                    <a:lumMod val="50000"/>
                  </a:schemeClr>
                </a:solidFill>
              </a:rPr>
              <a:t>)</a:t>
            </a:r>
          </a:p>
          <a:p>
            <a:r>
              <a:rPr lang="de-DE" dirty="0"/>
              <a:t>Non </a:t>
            </a:r>
            <a:r>
              <a:rPr lang="de-DE" dirty="0" err="1"/>
              <a:t>Executable</a:t>
            </a:r>
            <a:r>
              <a:rPr lang="de-DE" dirty="0"/>
              <a:t> </a:t>
            </a:r>
            <a:r>
              <a:rPr lang="de-DE" dirty="0" err="1"/>
              <a:t>plots</a:t>
            </a:r>
            <a:br>
              <a:rPr lang="de-DE" dirty="0"/>
            </a:br>
            <a:r>
              <a:rPr lang="de-DE" sz="1400" dirty="0">
                <a:solidFill>
                  <a:schemeClr val="bg1">
                    <a:lumMod val="50000"/>
                  </a:schemeClr>
                </a:solidFill>
              </a:rPr>
              <a:t>(high </a:t>
            </a:r>
            <a:r>
              <a:rPr lang="de-DE" sz="1400" dirty="0" err="1">
                <a:solidFill>
                  <a:schemeClr val="bg1">
                    <a:lumMod val="50000"/>
                  </a:schemeClr>
                </a:solidFill>
              </a:rPr>
              <a:t>level</a:t>
            </a:r>
            <a:r>
              <a:rPr lang="de-DE" sz="1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1400" dirty="0" err="1">
                <a:solidFill>
                  <a:schemeClr val="bg1">
                    <a:lumMod val="50000"/>
                  </a:schemeClr>
                </a:solidFill>
              </a:rPr>
              <a:t>of</a:t>
            </a:r>
            <a:r>
              <a:rPr lang="de-DE" sz="1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1400" dirty="0" err="1">
                <a:solidFill>
                  <a:schemeClr val="bg1">
                    <a:lumMod val="50000"/>
                  </a:schemeClr>
                </a:solidFill>
              </a:rPr>
              <a:t>abstraction</a:t>
            </a:r>
            <a:r>
              <a:rPr lang="de-DE" sz="1400" dirty="0">
                <a:solidFill>
                  <a:schemeClr val="bg1">
                    <a:lumMod val="50000"/>
                  </a:schemeClr>
                </a:solidFill>
              </a:rPr>
              <a:t>/</a:t>
            </a:r>
            <a:r>
              <a:rPr lang="de-DE" sz="1400" dirty="0" err="1">
                <a:solidFill>
                  <a:schemeClr val="bg1">
                    <a:lumMod val="50000"/>
                  </a:schemeClr>
                </a:solidFill>
              </a:rPr>
              <a:t>missing</a:t>
            </a:r>
            <a:r>
              <a:rPr lang="de-DE" sz="1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1400" dirty="0" err="1">
                <a:solidFill>
                  <a:schemeClr val="bg1">
                    <a:lumMod val="50000"/>
                  </a:schemeClr>
                </a:solidFill>
              </a:rPr>
              <a:t>step</a:t>
            </a:r>
            <a:r>
              <a:rPr lang="de-DE" sz="1400" dirty="0">
                <a:solidFill>
                  <a:schemeClr val="bg1">
                    <a:lumMod val="50000"/>
                  </a:schemeClr>
                </a:solidFill>
              </a:rPr>
              <a:t>) </a:t>
            </a:r>
          </a:p>
          <a:p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stories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teach</a:t>
            </a:r>
            <a:r>
              <a:rPr lang="de-DE" dirty="0"/>
              <a:t>?</a:t>
            </a:r>
          </a:p>
          <a:p>
            <a:pPr lvl="1"/>
            <a:r>
              <a:rPr lang="de-DE" sz="1400" dirty="0">
                <a:solidFill>
                  <a:schemeClr val="bg1">
                    <a:lumMod val="50000"/>
                  </a:schemeClr>
                </a:solidFill>
              </a:rPr>
              <a:t>“Robin-Hood“ </a:t>
            </a:r>
            <a:r>
              <a:rPr lang="de-DE" sz="1400" dirty="0" err="1">
                <a:solidFill>
                  <a:schemeClr val="bg1">
                    <a:lumMod val="50000"/>
                  </a:schemeClr>
                </a:solidFill>
              </a:rPr>
              <a:t>effect</a:t>
            </a:r>
            <a:endParaRPr lang="de-DE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Storeytelling</a:t>
            </a:r>
            <a:r>
              <a:rPr lang="de-DE" dirty="0"/>
              <a:t> - </a:t>
            </a:r>
            <a:r>
              <a:rPr lang="de-DE" dirty="0" err="1"/>
              <a:t>Challanges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 err="1"/>
              <a:t>Aligning</a:t>
            </a:r>
            <a:r>
              <a:rPr lang="de-DE" dirty="0"/>
              <a:t> AI </a:t>
            </a:r>
            <a:r>
              <a:rPr lang="de-DE" dirty="0" err="1"/>
              <a:t>with</a:t>
            </a:r>
            <a:r>
              <a:rPr lang="de-DE" dirty="0"/>
              <a:t> human Values		</a:t>
            </a:r>
            <a:r>
              <a:rPr lang="de-DE" dirty="0" err="1"/>
              <a:t>By</a:t>
            </a:r>
            <a:r>
              <a:rPr lang="de-DE" dirty="0"/>
              <a:t>: </a:t>
            </a:r>
            <a:r>
              <a:rPr lang="de-DE" dirty="0" err="1"/>
              <a:t>Ambuj</a:t>
            </a:r>
            <a:r>
              <a:rPr lang="de-DE" dirty="0"/>
              <a:t> Kumar </a:t>
            </a:r>
            <a:r>
              <a:rPr lang="de-DE" dirty="0" err="1"/>
              <a:t>Mondal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519082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“AI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future</a:t>
            </a:r>
            <a:r>
              <a:rPr lang="de-DE" dirty="0"/>
              <a:t>“ </a:t>
            </a:r>
            <a:r>
              <a:rPr lang="de-DE" dirty="0" err="1"/>
              <a:t>is</a:t>
            </a:r>
            <a:r>
              <a:rPr lang="de-DE" dirty="0"/>
              <a:t> evident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needs</a:t>
            </a:r>
            <a:r>
              <a:rPr lang="de-DE" dirty="0"/>
              <a:t> </a:t>
            </a:r>
            <a:r>
              <a:rPr lang="de-DE" dirty="0" err="1"/>
              <a:t>value</a:t>
            </a:r>
            <a:r>
              <a:rPr lang="de-DE" dirty="0"/>
              <a:t> </a:t>
            </a:r>
            <a:r>
              <a:rPr lang="de-DE" dirty="0" err="1"/>
              <a:t>alignment</a:t>
            </a:r>
            <a:r>
              <a:rPr lang="de-DE" dirty="0"/>
              <a:t>.</a:t>
            </a:r>
          </a:p>
          <a:p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want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train</a:t>
            </a:r>
            <a:r>
              <a:rPr lang="de-DE" dirty="0"/>
              <a:t> AI </a:t>
            </a:r>
            <a:r>
              <a:rPr lang="de-DE" dirty="0" err="1"/>
              <a:t>to</a:t>
            </a:r>
            <a:r>
              <a:rPr lang="de-DE" dirty="0"/>
              <a:t> do </a:t>
            </a: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humans</a:t>
            </a:r>
            <a:r>
              <a:rPr lang="de-DE" dirty="0"/>
              <a:t> </a:t>
            </a:r>
            <a:r>
              <a:rPr lang="de-DE" dirty="0" err="1"/>
              <a:t>want</a:t>
            </a:r>
            <a:r>
              <a:rPr lang="de-DE" dirty="0"/>
              <a:t>,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need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study</a:t>
            </a:r>
            <a:r>
              <a:rPr lang="de-DE" dirty="0"/>
              <a:t> </a:t>
            </a:r>
            <a:r>
              <a:rPr lang="de-DE" dirty="0" err="1"/>
              <a:t>humans</a:t>
            </a:r>
            <a:r>
              <a:rPr lang="de-DE" dirty="0"/>
              <a:t>.</a:t>
            </a:r>
          </a:p>
          <a:p>
            <a:r>
              <a:rPr lang="de-DE" dirty="0"/>
              <a:t>RL, IRL, </a:t>
            </a:r>
            <a:r>
              <a:rPr lang="de-DE" dirty="0" err="1"/>
              <a:t>Debates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Stories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align</a:t>
            </a:r>
            <a:r>
              <a:rPr lang="de-DE" dirty="0"/>
              <a:t> </a:t>
            </a:r>
            <a:r>
              <a:rPr lang="de-DE" dirty="0" err="1"/>
              <a:t>values</a:t>
            </a:r>
            <a:endParaRPr lang="de-DE" dirty="0"/>
          </a:p>
          <a:p>
            <a:r>
              <a:rPr lang="de-DE" dirty="0"/>
              <a:t>AI </a:t>
            </a:r>
            <a:r>
              <a:rPr lang="de-DE" dirty="0" err="1"/>
              <a:t>is</a:t>
            </a:r>
            <a:r>
              <a:rPr lang="de-DE" dirty="0"/>
              <a:t> not </a:t>
            </a:r>
            <a:r>
              <a:rPr lang="de-DE" dirty="0" err="1"/>
              <a:t>advanced</a:t>
            </a:r>
            <a:r>
              <a:rPr lang="de-DE" dirty="0"/>
              <a:t> </a:t>
            </a:r>
            <a:r>
              <a:rPr lang="de-DE" dirty="0" err="1"/>
              <a:t>today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learn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ist </a:t>
            </a:r>
            <a:r>
              <a:rPr lang="de-DE" dirty="0" err="1"/>
              <a:t>own</a:t>
            </a:r>
            <a:r>
              <a:rPr lang="de-DE" dirty="0"/>
              <a:t>,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research</a:t>
            </a:r>
            <a:r>
              <a:rPr lang="de-DE" dirty="0"/>
              <a:t> </a:t>
            </a:r>
            <a:r>
              <a:rPr lang="de-DE" dirty="0" err="1"/>
              <a:t>needed</a:t>
            </a:r>
            <a:r>
              <a:rPr lang="de-DE" dirty="0"/>
              <a:t>.</a:t>
            </a:r>
          </a:p>
          <a:p>
            <a:r>
              <a:rPr lang="de-DE" dirty="0" err="1"/>
              <a:t>No</a:t>
            </a:r>
            <a:r>
              <a:rPr lang="de-DE" dirty="0"/>
              <a:t> definitive human </a:t>
            </a:r>
            <a:r>
              <a:rPr lang="de-DE" dirty="0" err="1"/>
              <a:t>value</a:t>
            </a:r>
            <a:r>
              <a:rPr lang="de-DE" dirty="0"/>
              <a:t>, Universal </a:t>
            </a:r>
            <a:r>
              <a:rPr lang="de-DE" dirty="0" err="1"/>
              <a:t>laws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human </a:t>
            </a:r>
            <a:r>
              <a:rPr lang="de-DE" dirty="0" err="1"/>
              <a:t>rights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a </a:t>
            </a:r>
            <a:r>
              <a:rPr lang="de-DE" dirty="0" err="1"/>
              <a:t>possible</a:t>
            </a:r>
            <a:r>
              <a:rPr lang="de-DE" dirty="0"/>
              <a:t> </a:t>
            </a:r>
            <a:r>
              <a:rPr lang="de-DE" dirty="0" err="1"/>
              <a:t>source</a:t>
            </a:r>
            <a:r>
              <a:rPr lang="de-DE" dirty="0"/>
              <a:t>.</a:t>
            </a:r>
          </a:p>
          <a:p>
            <a:r>
              <a:rPr lang="de-DE" dirty="0" err="1"/>
              <a:t>Crowd</a:t>
            </a:r>
            <a:r>
              <a:rPr lang="de-DE" dirty="0"/>
              <a:t> </a:t>
            </a:r>
            <a:r>
              <a:rPr lang="de-DE" dirty="0" err="1"/>
              <a:t>sourcing</a:t>
            </a:r>
            <a:r>
              <a:rPr lang="de-DE" dirty="0"/>
              <a:t> </a:t>
            </a:r>
            <a:r>
              <a:rPr lang="de-DE" dirty="0" err="1"/>
              <a:t>stories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Social</a:t>
            </a:r>
            <a:r>
              <a:rPr lang="de-DE" dirty="0"/>
              <a:t> </a:t>
            </a:r>
            <a:r>
              <a:rPr lang="de-DE" dirty="0" err="1"/>
              <a:t>scientists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help</a:t>
            </a:r>
            <a:r>
              <a:rPr lang="de-DE" dirty="0"/>
              <a:t> </a:t>
            </a:r>
            <a:r>
              <a:rPr lang="de-DE" dirty="0" err="1"/>
              <a:t>generate</a:t>
            </a:r>
            <a:r>
              <a:rPr lang="de-DE" dirty="0"/>
              <a:t> </a:t>
            </a:r>
            <a:r>
              <a:rPr lang="de-DE" dirty="0" err="1"/>
              <a:t>enough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train</a:t>
            </a:r>
            <a:r>
              <a:rPr lang="de-DE" dirty="0"/>
              <a:t> AI.</a:t>
            </a:r>
          </a:p>
          <a:p>
            <a:r>
              <a:rPr lang="en-IN" dirty="0"/>
              <a:t>Even with value alignment, it may not be possible to prevent all harm to human beings</a:t>
            </a:r>
          </a:p>
          <a:p>
            <a:pPr marL="900" indent="0">
              <a:buNone/>
            </a:pPr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Conclusion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 err="1"/>
              <a:t>Aligning</a:t>
            </a:r>
            <a:r>
              <a:rPr lang="de-DE" dirty="0"/>
              <a:t> AI </a:t>
            </a:r>
            <a:r>
              <a:rPr lang="de-DE" dirty="0" err="1"/>
              <a:t>with</a:t>
            </a:r>
            <a:r>
              <a:rPr lang="de-DE" dirty="0"/>
              <a:t> human Values		</a:t>
            </a:r>
            <a:r>
              <a:rPr lang="de-DE" dirty="0" err="1"/>
              <a:t>By</a:t>
            </a:r>
            <a:r>
              <a:rPr lang="de-DE" dirty="0"/>
              <a:t>: </a:t>
            </a:r>
            <a:r>
              <a:rPr lang="de-DE" dirty="0" err="1"/>
              <a:t>Ambuj</a:t>
            </a:r>
            <a:r>
              <a:rPr lang="de-DE" dirty="0"/>
              <a:t> Kumar </a:t>
            </a:r>
            <a:r>
              <a:rPr lang="de-DE" dirty="0" err="1"/>
              <a:t>Mondal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8477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25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750"/>
                            </p:stCondLst>
                            <p:childTnLst>
                              <p:par>
                                <p:cTn id="3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75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500"/>
                            </p:stCondLst>
                            <p:childTnLst>
                              <p:par>
                                <p:cTn id="3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75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75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279936" y="4997333"/>
            <a:ext cx="8624326" cy="768033"/>
          </a:xfrm>
        </p:spPr>
        <p:txBody>
          <a:bodyPr/>
          <a:lstStyle/>
          <a:p>
            <a:r>
              <a:rPr lang="en-IN" i="1" dirty="0"/>
              <a:t>When AI will have values and emotions along with intelligence, will it follow human instructions? Or we need a co-existence of human values with AI-values?</a:t>
            </a:r>
          </a:p>
          <a:p>
            <a:pPr marL="900" indent="0">
              <a:buNone/>
            </a:pPr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Future…?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 err="1"/>
              <a:t>Aligning</a:t>
            </a:r>
            <a:r>
              <a:rPr lang="de-DE" dirty="0"/>
              <a:t> AI </a:t>
            </a:r>
            <a:r>
              <a:rPr lang="de-DE" dirty="0" err="1"/>
              <a:t>with</a:t>
            </a:r>
            <a:r>
              <a:rPr lang="de-DE" dirty="0"/>
              <a:t> human Values		</a:t>
            </a:r>
            <a:r>
              <a:rPr lang="de-DE" dirty="0" err="1"/>
              <a:t>By</a:t>
            </a:r>
            <a:r>
              <a:rPr lang="de-DE" dirty="0"/>
              <a:t>: </a:t>
            </a:r>
            <a:r>
              <a:rPr lang="de-DE" dirty="0" err="1"/>
              <a:t>Ambuj</a:t>
            </a:r>
            <a:r>
              <a:rPr lang="de-DE" dirty="0"/>
              <a:t> Kumar </a:t>
            </a:r>
            <a:r>
              <a:rPr lang="de-DE" dirty="0" err="1"/>
              <a:t>Mondal</a:t>
            </a:r>
            <a:endParaRPr lang="de-DE" dirty="0"/>
          </a:p>
        </p:txBody>
      </p:sp>
      <p:pic>
        <p:nvPicPr>
          <p:cNvPr id="5" name="Online Media 4" descr="mov1.mp4">
            <a:hlinkClick r:id="" action="ppaction://media"/>
            <a:extLst>
              <a:ext uri="{FF2B5EF4-FFF2-40B4-BE49-F238E27FC236}">
                <a16:creationId xmlns:a16="http://schemas.microsoft.com/office/drawing/2014/main" id="{CE0ED5F3-1153-A640-8AF8-D627E42BAEA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5417" y="1014884"/>
            <a:ext cx="6931128" cy="38987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8FB9EDE-DFAA-304C-812C-CD61E3292AE9}"/>
              </a:ext>
            </a:extLst>
          </p:cNvPr>
          <p:cNvSpPr txBox="1"/>
          <p:nvPr/>
        </p:nvSpPr>
        <p:spPr>
          <a:xfrm>
            <a:off x="8018583" y="4391269"/>
            <a:ext cx="5517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[vid1]</a:t>
            </a:r>
          </a:p>
        </p:txBody>
      </p:sp>
    </p:spTree>
    <p:extLst>
      <p:ext uri="{BB962C8B-B14F-4D97-AF65-F5344CB8AC3E}">
        <p14:creationId xmlns:p14="http://schemas.microsoft.com/office/powerpoint/2010/main" val="2440632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  <p:bldLst>
      <p:bldP spid="2" grpId="0" build="p"/>
      <p:bldP spid="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900" indent="0">
              <a:buNone/>
            </a:pPr>
            <a:r>
              <a:rPr lang="de-DE" dirty="0"/>
              <a:t>		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 err="1"/>
              <a:t>Aligning</a:t>
            </a:r>
            <a:r>
              <a:rPr lang="de-DE" dirty="0"/>
              <a:t> AI </a:t>
            </a:r>
            <a:r>
              <a:rPr lang="de-DE" dirty="0" err="1"/>
              <a:t>with</a:t>
            </a:r>
            <a:r>
              <a:rPr lang="de-DE" dirty="0"/>
              <a:t> human Values		</a:t>
            </a:r>
            <a:r>
              <a:rPr lang="de-DE" dirty="0" err="1"/>
              <a:t>By</a:t>
            </a:r>
            <a:r>
              <a:rPr lang="de-DE" dirty="0"/>
              <a:t>: </a:t>
            </a:r>
            <a:r>
              <a:rPr lang="de-DE" dirty="0" err="1"/>
              <a:t>Ambuj</a:t>
            </a:r>
            <a:r>
              <a:rPr lang="de-DE" dirty="0"/>
              <a:t> Kumar </a:t>
            </a:r>
            <a:r>
              <a:rPr lang="de-DE" dirty="0" err="1"/>
              <a:t>Mondal</a:t>
            </a:r>
            <a:endParaRPr lang="de-DE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7BDC63B-5C5A-BF49-9DE2-62884B2AA754}"/>
              </a:ext>
            </a:extLst>
          </p:cNvPr>
          <p:cNvSpPr/>
          <p:nvPr/>
        </p:nvSpPr>
        <p:spPr>
          <a:xfrm>
            <a:off x="2170445" y="2733152"/>
            <a:ext cx="408961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de-DE" sz="5400" b="0" cap="none" spc="0" dirty="0" err="1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Thank</a:t>
            </a:r>
            <a:r>
              <a:rPr lang="de-DE" sz="54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 </a:t>
            </a:r>
            <a:r>
              <a:rPr lang="de-DE" sz="5400" b="0" cap="none" spc="0" dirty="0" err="1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you</a:t>
            </a:r>
            <a:endParaRPr lang="en-US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65512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259837" y="1115122"/>
            <a:ext cx="8624326" cy="5242816"/>
          </a:xfrm>
        </p:spPr>
        <p:txBody>
          <a:bodyPr/>
          <a:lstStyle/>
          <a:p>
            <a:r>
              <a:rPr lang="en-IN" dirty="0"/>
              <a:t>“The</a:t>
            </a:r>
            <a:r>
              <a:rPr lang="en-IN" b="1" dirty="0"/>
              <a:t> </a:t>
            </a:r>
            <a:r>
              <a:rPr lang="en-IN" dirty="0"/>
              <a:t>ability to perceive or infer </a:t>
            </a:r>
            <a:r>
              <a:rPr lang="en-IN" b="1" dirty="0"/>
              <a:t>information</a:t>
            </a:r>
            <a:r>
              <a:rPr lang="en-IN" dirty="0"/>
              <a:t>, and to retain it as </a:t>
            </a:r>
            <a:r>
              <a:rPr lang="en-IN" b="1" dirty="0"/>
              <a:t>knowledge</a:t>
            </a:r>
            <a:r>
              <a:rPr lang="en-IN" dirty="0"/>
              <a:t> to be applied towards </a:t>
            </a:r>
            <a:r>
              <a:rPr lang="en-IN" b="1" dirty="0"/>
              <a:t>adaptive</a:t>
            </a:r>
            <a:r>
              <a:rPr lang="en-IN" dirty="0"/>
              <a:t> behaviours within an environment or context” </a:t>
            </a:r>
            <a:r>
              <a:rPr lang="en-IN" sz="1200" dirty="0">
                <a:solidFill>
                  <a:schemeClr val="bg1">
                    <a:lumMod val="50000"/>
                  </a:schemeClr>
                </a:solidFill>
              </a:rPr>
              <a:t>[</a:t>
            </a:r>
            <a:r>
              <a:rPr lang="en-IN" sz="1200" dirty="0" err="1">
                <a:solidFill>
                  <a:schemeClr val="bg1">
                    <a:lumMod val="50000"/>
                  </a:schemeClr>
                </a:solidFill>
              </a:rPr>
              <a:t>wikipedia</a:t>
            </a:r>
            <a:r>
              <a:rPr lang="en-IN" sz="1200" dirty="0">
                <a:solidFill>
                  <a:schemeClr val="bg1">
                    <a:lumMod val="50000"/>
                  </a:schemeClr>
                </a:solidFill>
              </a:rPr>
              <a:t>]</a:t>
            </a:r>
          </a:p>
          <a:p>
            <a:r>
              <a:rPr lang="en-IN" dirty="0"/>
              <a:t>Humans, Animals, Plants, </a:t>
            </a:r>
            <a:r>
              <a:rPr lang="en-IN" dirty="0" err="1"/>
              <a:t>Bacterias</a:t>
            </a:r>
            <a:r>
              <a:rPr lang="en-IN" dirty="0"/>
              <a:t>, Viruses(</a:t>
            </a:r>
            <a:r>
              <a:rPr lang="en-IN" dirty="0" err="1"/>
              <a:t>eg.</a:t>
            </a:r>
            <a:r>
              <a:rPr lang="en-IN" dirty="0"/>
              <a:t> rapidly mutating corona virus)</a:t>
            </a:r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Intelligence</a:t>
            </a:r>
            <a:r>
              <a:rPr lang="de-DE" dirty="0"/>
              <a:t> – Property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living</a:t>
            </a:r>
            <a:r>
              <a:rPr lang="de-DE" dirty="0"/>
              <a:t> </a:t>
            </a:r>
            <a:r>
              <a:rPr lang="de-DE" dirty="0" err="1"/>
              <a:t>entities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 err="1"/>
              <a:t>Aligning</a:t>
            </a:r>
            <a:r>
              <a:rPr lang="de-DE" dirty="0"/>
              <a:t> AI </a:t>
            </a:r>
            <a:r>
              <a:rPr lang="de-DE" dirty="0" err="1"/>
              <a:t>with</a:t>
            </a:r>
            <a:r>
              <a:rPr lang="de-DE" dirty="0"/>
              <a:t> human Values		</a:t>
            </a:r>
            <a:r>
              <a:rPr lang="de-DE" dirty="0" err="1"/>
              <a:t>By</a:t>
            </a:r>
            <a:r>
              <a:rPr lang="de-DE" dirty="0"/>
              <a:t>: </a:t>
            </a:r>
            <a:r>
              <a:rPr lang="de-DE" dirty="0" err="1"/>
              <a:t>Ambuj</a:t>
            </a:r>
            <a:r>
              <a:rPr lang="de-DE" dirty="0"/>
              <a:t> Kumar </a:t>
            </a:r>
            <a:r>
              <a:rPr lang="de-DE" dirty="0" err="1"/>
              <a:t>Mondal</a:t>
            </a:r>
            <a:endParaRPr lang="de-D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EB0A18-FDBC-3D45-9AA3-1189900E75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095" y="3429000"/>
            <a:ext cx="3568023" cy="21275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28BAD01-1B4C-FA4B-AB0A-95A398C6AB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2794" y="3429000"/>
            <a:ext cx="2864872" cy="215189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663F505-2362-AE4F-BAE3-7D9E05401BE4}"/>
              </a:ext>
            </a:extLst>
          </p:cNvPr>
          <p:cNvSpPr txBox="1"/>
          <p:nvPr/>
        </p:nvSpPr>
        <p:spPr>
          <a:xfrm>
            <a:off x="1296237" y="5634102"/>
            <a:ext cx="4892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>
                    <a:lumMod val="50000"/>
                  </a:schemeClr>
                </a:solidFill>
              </a:rPr>
              <a:t>[pic1]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F9399C0-9E65-FC4B-AA46-BA2AEEDF4C73}"/>
              </a:ext>
            </a:extLst>
          </p:cNvPr>
          <p:cNvSpPr txBox="1"/>
          <p:nvPr/>
        </p:nvSpPr>
        <p:spPr>
          <a:xfrm>
            <a:off x="6150612" y="5629736"/>
            <a:ext cx="4892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>
                    <a:lumMod val="50000"/>
                  </a:schemeClr>
                </a:solidFill>
              </a:rPr>
              <a:t>[pic2]</a:t>
            </a:r>
          </a:p>
        </p:txBody>
      </p:sp>
    </p:spTree>
    <p:extLst>
      <p:ext uri="{BB962C8B-B14F-4D97-AF65-F5344CB8AC3E}">
        <p14:creationId xmlns:p14="http://schemas.microsoft.com/office/powerpoint/2010/main" val="1545742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i="1" dirty="0"/>
              <a:t>Papers-</a:t>
            </a:r>
          </a:p>
          <a:p>
            <a:pPr lvl="1"/>
            <a:r>
              <a:rPr lang="en-IN" sz="1400" b="1" dirty="0"/>
              <a:t>Gabriel (2020). </a:t>
            </a:r>
            <a:r>
              <a:rPr lang="en-IN" sz="1400" dirty="0" err="1"/>
              <a:t>Iason</a:t>
            </a:r>
            <a:r>
              <a:rPr lang="en-IN" sz="1400" dirty="0"/>
              <a:t> Gabriel. Artificial Intelligence, Values, and Alignment. </a:t>
            </a:r>
            <a:br>
              <a:rPr lang="en-IN" sz="1400" dirty="0"/>
            </a:br>
            <a:r>
              <a:rPr lang="en-IN" sz="1400" dirty="0"/>
              <a:t>Minds and Machines 30, pages 411– 437, 2020. </a:t>
            </a:r>
          </a:p>
          <a:p>
            <a:pPr lvl="1"/>
            <a:r>
              <a:rPr lang="en-IN" sz="1400" b="1" dirty="0"/>
              <a:t>Irving and </a:t>
            </a:r>
            <a:r>
              <a:rPr lang="en-IN" sz="1400" b="1" dirty="0" err="1"/>
              <a:t>Askell</a:t>
            </a:r>
            <a:r>
              <a:rPr lang="en-IN" sz="1400" b="1" dirty="0"/>
              <a:t> (2019). </a:t>
            </a:r>
            <a:r>
              <a:rPr lang="en-IN" sz="1400" dirty="0"/>
              <a:t>Geoffrey Irving and Amanda </a:t>
            </a:r>
            <a:r>
              <a:rPr lang="en-IN" sz="1400" dirty="0" err="1"/>
              <a:t>Askell</a:t>
            </a:r>
            <a:r>
              <a:rPr lang="en-IN" sz="1400" dirty="0"/>
              <a:t>. </a:t>
            </a:r>
            <a:br>
              <a:rPr lang="en-IN" sz="1400" dirty="0"/>
            </a:br>
            <a:r>
              <a:rPr lang="en-IN" sz="1400" dirty="0"/>
              <a:t>AI Safety Needs Social Scientists. 10.23915/distill.00014, 2019. </a:t>
            </a:r>
          </a:p>
          <a:p>
            <a:r>
              <a:rPr lang="en-IN" i="1" dirty="0"/>
              <a:t>Additional-</a:t>
            </a:r>
          </a:p>
          <a:p>
            <a:pPr lvl="1"/>
            <a:r>
              <a:rPr lang="en-IN" sz="1400" b="1" dirty="0" err="1"/>
              <a:t>Dignum</a:t>
            </a:r>
            <a:r>
              <a:rPr lang="en-IN" sz="1400" b="1" dirty="0"/>
              <a:t> (2017)</a:t>
            </a:r>
            <a:r>
              <a:rPr lang="en-IN" sz="1400" dirty="0"/>
              <a:t>. Virginia </a:t>
            </a:r>
            <a:r>
              <a:rPr lang="en-IN" sz="1400" dirty="0" err="1"/>
              <a:t>Dignum</a:t>
            </a:r>
            <a:r>
              <a:rPr lang="en-IN" sz="1400" dirty="0"/>
              <a:t>. Responsible Artificial Intelligence: </a:t>
            </a:r>
            <a:br>
              <a:rPr lang="en-IN" sz="1400" dirty="0"/>
            </a:br>
            <a:r>
              <a:rPr lang="en-IN" sz="1400" dirty="0"/>
              <a:t>Designing AI for Human Values</a:t>
            </a:r>
          </a:p>
          <a:p>
            <a:pPr lvl="1"/>
            <a:r>
              <a:rPr lang="en-IN" sz="1400" b="1" dirty="0" err="1"/>
              <a:t>Riedl</a:t>
            </a:r>
            <a:r>
              <a:rPr lang="en-IN" sz="1400" b="1" dirty="0"/>
              <a:t>, Mark O., and Brent Harrison (2016). </a:t>
            </a:r>
            <a:r>
              <a:rPr lang="en-IN" sz="1400" dirty="0"/>
              <a:t>"Using Stories to Teach Human Values to Artificial Agents." </a:t>
            </a:r>
            <a:r>
              <a:rPr lang="en-IN" sz="1400" i="1" dirty="0"/>
              <a:t>AAAI Workshop: AI, Ethics, and Society</a:t>
            </a:r>
            <a:r>
              <a:rPr lang="en-IN" sz="1400" dirty="0"/>
              <a:t>. 2016. </a:t>
            </a:r>
          </a:p>
          <a:p>
            <a:r>
              <a:rPr lang="de-DE" i="1" dirty="0"/>
              <a:t>Web Links-</a:t>
            </a:r>
          </a:p>
          <a:p>
            <a:pPr lvl="1"/>
            <a:r>
              <a:rPr lang="de-DE" sz="1400" dirty="0"/>
              <a:t>https://</a:t>
            </a:r>
            <a:r>
              <a:rPr lang="de-DE" sz="1400" dirty="0" err="1"/>
              <a:t>en.wikipedia.org</a:t>
            </a:r>
            <a:r>
              <a:rPr lang="de-DE" sz="1400" dirty="0"/>
              <a:t>/</a:t>
            </a:r>
            <a:r>
              <a:rPr lang="de-DE" sz="1400" dirty="0" err="1"/>
              <a:t>wiki</a:t>
            </a:r>
            <a:r>
              <a:rPr lang="de-DE" sz="1400" dirty="0"/>
              <a:t>/</a:t>
            </a:r>
            <a:r>
              <a:rPr lang="de-DE" sz="1400" dirty="0" err="1"/>
              <a:t>Intelligence</a:t>
            </a:r>
            <a:r>
              <a:rPr lang="de-DE" sz="1400" dirty="0"/>
              <a:t> </a:t>
            </a:r>
          </a:p>
          <a:p>
            <a:pPr lvl="1"/>
            <a:r>
              <a:rPr lang="de-DE" sz="1400" dirty="0"/>
              <a:t>[</a:t>
            </a:r>
            <a:r>
              <a:rPr lang="de-DE" sz="1400" dirty="0" err="1"/>
              <a:t>Asimov‘s</a:t>
            </a:r>
            <a:r>
              <a:rPr lang="de-DE" sz="1400" dirty="0"/>
              <a:t> </a:t>
            </a:r>
            <a:r>
              <a:rPr lang="de-DE" sz="1400" dirty="0" err="1"/>
              <a:t>law</a:t>
            </a:r>
            <a:r>
              <a:rPr lang="de-DE" sz="1400" dirty="0"/>
              <a:t>] https://</a:t>
            </a:r>
            <a:r>
              <a:rPr lang="de-DE" sz="1400" dirty="0" err="1"/>
              <a:t>en.wikipedia.org</a:t>
            </a:r>
            <a:r>
              <a:rPr lang="de-DE" sz="1400" dirty="0"/>
              <a:t>/</a:t>
            </a:r>
            <a:r>
              <a:rPr lang="de-DE" sz="1400" dirty="0" err="1"/>
              <a:t>wiki</a:t>
            </a:r>
            <a:r>
              <a:rPr lang="de-DE" sz="1400" dirty="0"/>
              <a:t>/</a:t>
            </a:r>
            <a:r>
              <a:rPr lang="de-DE" sz="1400" dirty="0" err="1"/>
              <a:t>Three_Laws_of_Robotics</a:t>
            </a:r>
            <a:endParaRPr lang="de-DE" sz="1400" dirty="0"/>
          </a:p>
          <a:p>
            <a:pPr lvl="1"/>
            <a:r>
              <a:rPr lang="de-DE" sz="1400" dirty="0"/>
              <a:t>[vid1] - https://</a:t>
            </a:r>
            <a:r>
              <a:rPr lang="de-DE" sz="1400" dirty="0" err="1"/>
              <a:t>youtu.be</a:t>
            </a:r>
            <a:r>
              <a:rPr lang="de-DE" sz="1400" dirty="0"/>
              <a:t>/y3RIHnK0_NE</a:t>
            </a:r>
          </a:p>
          <a:p>
            <a:endParaRPr lang="en-IN" sz="1400" dirty="0"/>
          </a:p>
          <a:p>
            <a:endParaRPr lang="en-IN" sz="1400" dirty="0"/>
          </a:p>
          <a:p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References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 err="1"/>
              <a:t>Aligning</a:t>
            </a:r>
            <a:r>
              <a:rPr lang="de-DE" dirty="0"/>
              <a:t> AI </a:t>
            </a:r>
            <a:r>
              <a:rPr lang="de-DE" dirty="0" err="1"/>
              <a:t>with</a:t>
            </a:r>
            <a:r>
              <a:rPr lang="de-DE" dirty="0"/>
              <a:t> human Values		</a:t>
            </a:r>
            <a:r>
              <a:rPr lang="de-DE" dirty="0" err="1"/>
              <a:t>By</a:t>
            </a:r>
            <a:r>
              <a:rPr lang="de-DE" dirty="0"/>
              <a:t>: </a:t>
            </a:r>
            <a:r>
              <a:rPr lang="de-DE" dirty="0" err="1"/>
              <a:t>Ambuj</a:t>
            </a:r>
            <a:r>
              <a:rPr lang="de-DE" dirty="0"/>
              <a:t> Kumar </a:t>
            </a:r>
            <a:r>
              <a:rPr lang="de-DE" dirty="0" err="1"/>
              <a:t>Mondal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090036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259838" y="970156"/>
            <a:ext cx="8624326" cy="5392543"/>
          </a:xfrm>
        </p:spPr>
        <p:txBody>
          <a:bodyPr/>
          <a:lstStyle/>
          <a:p>
            <a:r>
              <a:rPr lang="de-DE" sz="1200" dirty="0"/>
              <a:t>[pic0] https://</a:t>
            </a:r>
            <a:r>
              <a:rPr lang="de-DE" sz="1200" dirty="0" err="1"/>
              <a:t>images.app.goo.gl</a:t>
            </a:r>
            <a:r>
              <a:rPr lang="de-DE" sz="1200" dirty="0"/>
              <a:t>/6KdrSqQNHngmQ2an9</a:t>
            </a:r>
          </a:p>
          <a:p>
            <a:r>
              <a:rPr lang="de-DE" sz="1200" dirty="0"/>
              <a:t>[pic1] https://www.science101.com/</a:t>
            </a:r>
            <a:r>
              <a:rPr lang="de-DE" sz="1200" dirty="0" err="1"/>
              <a:t>worlds-smartest-animals</a:t>
            </a:r>
            <a:r>
              <a:rPr lang="de-DE" sz="1200" dirty="0"/>
              <a:t>/</a:t>
            </a:r>
          </a:p>
          <a:p>
            <a:r>
              <a:rPr lang="de-DE" sz="1200" dirty="0"/>
              <a:t>[pic2] https://</a:t>
            </a:r>
            <a:r>
              <a:rPr lang="de-DE" sz="1200" dirty="0" err="1"/>
              <a:t>images.app.goo.gl</a:t>
            </a:r>
            <a:r>
              <a:rPr lang="de-DE" sz="1200" dirty="0"/>
              <a:t>/PnQtCRahUS7sjKNj9</a:t>
            </a:r>
          </a:p>
          <a:p>
            <a:r>
              <a:rPr lang="de-DE" sz="1200" dirty="0"/>
              <a:t>[pic3] https://</a:t>
            </a:r>
            <a:r>
              <a:rPr lang="de-DE" sz="1200" dirty="0" err="1"/>
              <a:t>www.amazon.de</a:t>
            </a:r>
            <a:r>
              <a:rPr lang="de-DE" sz="1200" dirty="0"/>
              <a:t>/</a:t>
            </a:r>
            <a:r>
              <a:rPr lang="de-DE" sz="1200" dirty="0" err="1"/>
              <a:t>Robocop</a:t>
            </a:r>
            <a:r>
              <a:rPr lang="de-DE" sz="1200" dirty="0"/>
              <a:t>-Paul-Verhoeven/</a:t>
            </a:r>
            <a:r>
              <a:rPr lang="de-DE" sz="1200" dirty="0" err="1"/>
              <a:t>dp</a:t>
            </a:r>
            <a:r>
              <a:rPr lang="de-DE" sz="1200" dirty="0"/>
              <a:t>/B00005N7Z1</a:t>
            </a:r>
          </a:p>
          <a:p>
            <a:r>
              <a:rPr lang="de-DE" sz="1200" dirty="0"/>
              <a:t>[pic4] https://</a:t>
            </a:r>
            <a:r>
              <a:rPr lang="de-DE" sz="1200" dirty="0" err="1"/>
              <a:t>www.pinterest.com</a:t>
            </a:r>
            <a:r>
              <a:rPr lang="de-DE" sz="1200" dirty="0"/>
              <a:t>/</a:t>
            </a:r>
            <a:r>
              <a:rPr lang="de-DE" sz="1200" dirty="0" err="1"/>
              <a:t>pin</a:t>
            </a:r>
            <a:r>
              <a:rPr lang="de-DE" sz="1200" dirty="0"/>
              <a:t>/411446115928434072/</a:t>
            </a:r>
          </a:p>
          <a:p>
            <a:r>
              <a:rPr lang="de-DE" sz="1200" dirty="0"/>
              <a:t>[pic5] https://</a:t>
            </a:r>
            <a:r>
              <a:rPr lang="de-DE" sz="1200" dirty="0" err="1"/>
              <a:t>images.app.goo.gl</a:t>
            </a:r>
            <a:r>
              <a:rPr lang="de-DE" sz="1200" dirty="0"/>
              <a:t>/pm855rGdMtF1xabx6</a:t>
            </a:r>
          </a:p>
          <a:p>
            <a:r>
              <a:rPr lang="de-DE" sz="1200" dirty="0"/>
              <a:t>[pic6] https://</a:t>
            </a:r>
            <a:r>
              <a:rPr lang="de-DE" sz="1200" dirty="0" err="1"/>
              <a:t>images.app.goo.gl</a:t>
            </a:r>
            <a:r>
              <a:rPr lang="de-DE" sz="1200" dirty="0"/>
              <a:t>/kFiLd6NA9KhNGFns8</a:t>
            </a:r>
          </a:p>
          <a:p>
            <a:r>
              <a:rPr lang="de-DE" sz="1200" dirty="0"/>
              <a:t>[pic7] https://</a:t>
            </a:r>
            <a:r>
              <a:rPr lang="de-DE" sz="1200" dirty="0" err="1"/>
              <a:t>images.app.goo.gl</a:t>
            </a:r>
            <a:r>
              <a:rPr lang="de-DE" sz="1200" dirty="0"/>
              <a:t>/xkVh4ByRaTUTLfYJ8</a:t>
            </a:r>
          </a:p>
          <a:p>
            <a:r>
              <a:rPr lang="de-DE" sz="1200" dirty="0"/>
              <a:t>[pic8] https://</a:t>
            </a:r>
            <a:r>
              <a:rPr lang="de-DE" sz="1200" dirty="0" err="1"/>
              <a:t>images.app.goo.gl</a:t>
            </a:r>
            <a:r>
              <a:rPr lang="de-DE" sz="1200" dirty="0"/>
              <a:t>/Wk4qtSLdu9at89Gs8 </a:t>
            </a:r>
          </a:p>
          <a:p>
            <a:r>
              <a:rPr lang="de-DE" sz="1200" dirty="0"/>
              <a:t>[pic9] https://</a:t>
            </a:r>
            <a:r>
              <a:rPr lang="de-DE" sz="1200" dirty="0" err="1"/>
              <a:t>images.app.goo.gl</a:t>
            </a:r>
            <a:r>
              <a:rPr lang="de-DE" sz="1200" dirty="0"/>
              <a:t>/b8mseFsrfN9eCXVbA</a:t>
            </a:r>
          </a:p>
          <a:p>
            <a:r>
              <a:rPr lang="de-DE" sz="1200" dirty="0"/>
              <a:t>[pic10] https://</a:t>
            </a:r>
            <a:r>
              <a:rPr lang="de-DE" sz="1200" dirty="0" err="1"/>
              <a:t>myanimals.com</a:t>
            </a:r>
            <a:r>
              <a:rPr lang="de-DE" sz="1200" dirty="0"/>
              <a:t>/</a:t>
            </a:r>
            <a:r>
              <a:rPr lang="de-DE" sz="1200" dirty="0" err="1"/>
              <a:t>animals</a:t>
            </a:r>
            <a:r>
              <a:rPr lang="de-DE" sz="1200" dirty="0"/>
              <a:t>/wild-</a:t>
            </a:r>
            <a:r>
              <a:rPr lang="de-DE" sz="1200" dirty="0" err="1"/>
              <a:t>animals</a:t>
            </a:r>
            <a:r>
              <a:rPr lang="de-DE" sz="1200" dirty="0"/>
              <a:t>-</a:t>
            </a:r>
            <a:r>
              <a:rPr lang="de-DE" sz="1200" dirty="0" err="1"/>
              <a:t>animals</a:t>
            </a:r>
            <a:r>
              <a:rPr lang="de-DE" sz="1200" dirty="0"/>
              <a:t>/</a:t>
            </a:r>
            <a:r>
              <a:rPr lang="de-DE" sz="1200" dirty="0" err="1"/>
              <a:t>fish</a:t>
            </a:r>
            <a:r>
              <a:rPr lang="de-DE" sz="1200" dirty="0"/>
              <a:t>-wild-</a:t>
            </a:r>
            <a:r>
              <a:rPr lang="de-DE" sz="1200" dirty="0" err="1"/>
              <a:t>animals</a:t>
            </a:r>
            <a:r>
              <a:rPr lang="de-DE" sz="1200" dirty="0"/>
              <a:t>-</a:t>
            </a:r>
            <a:r>
              <a:rPr lang="de-DE" sz="1200" dirty="0" err="1"/>
              <a:t>animals</a:t>
            </a:r>
            <a:r>
              <a:rPr lang="de-DE" sz="1200" dirty="0"/>
              <a:t>/</a:t>
            </a:r>
            <a:r>
              <a:rPr lang="de-DE" sz="1200" dirty="0" err="1"/>
              <a:t>what</a:t>
            </a:r>
            <a:r>
              <a:rPr lang="de-DE" sz="1200" dirty="0"/>
              <a:t>-</a:t>
            </a:r>
            <a:r>
              <a:rPr lang="de-DE" sz="1200" dirty="0" err="1"/>
              <a:t>is</a:t>
            </a:r>
            <a:r>
              <a:rPr lang="de-DE" sz="1200" dirty="0"/>
              <a:t>-</a:t>
            </a:r>
            <a:r>
              <a:rPr lang="de-DE" sz="1200" dirty="0" err="1"/>
              <a:t>dolphin</a:t>
            </a:r>
            <a:r>
              <a:rPr lang="de-DE" sz="1200" dirty="0"/>
              <a:t>-training-like/ </a:t>
            </a:r>
          </a:p>
          <a:p>
            <a:r>
              <a:rPr lang="de-DE" sz="1200" dirty="0"/>
              <a:t>[</a:t>
            </a:r>
            <a:r>
              <a:rPr lang="de-DE" sz="1200" dirty="0" err="1"/>
              <a:t>icons</a:t>
            </a:r>
            <a:r>
              <a:rPr lang="de-DE" sz="1200" dirty="0"/>
              <a:t>] : </a:t>
            </a:r>
            <a:r>
              <a:rPr lang="de-DE" sz="1200" dirty="0" err="1"/>
              <a:t>source</a:t>
            </a:r>
            <a:r>
              <a:rPr lang="de-DE" sz="1200" dirty="0"/>
              <a:t>: Google Images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Picture References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 err="1"/>
              <a:t>Aligning</a:t>
            </a:r>
            <a:r>
              <a:rPr lang="de-DE" dirty="0"/>
              <a:t> AI </a:t>
            </a:r>
            <a:r>
              <a:rPr lang="de-DE" dirty="0" err="1"/>
              <a:t>with</a:t>
            </a:r>
            <a:r>
              <a:rPr lang="de-DE" dirty="0"/>
              <a:t> human Values		</a:t>
            </a:r>
            <a:r>
              <a:rPr lang="de-DE" dirty="0" err="1"/>
              <a:t>By</a:t>
            </a:r>
            <a:r>
              <a:rPr lang="de-DE" dirty="0"/>
              <a:t>: </a:t>
            </a:r>
            <a:r>
              <a:rPr lang="de-DE" dirty="0" err="1"/>
              <a:t>Ambuj</a:t>
            </a:r>
            <a:r>
              <a:rPr lang="de-DE" dirty="0"/>
              <a:t> Kumar </a:t>
            </a:r>
            <a:r>
              <a:rPr lang="de-DE" dirty="0" err="1"/>
              <a:t>Mondal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107783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/>
              <a:t>Intelligence : </a:t>
            </a:r>
            <a:r>
              <a:rPr lang="en-IN" dirty="0"/>
              <a:t>is understood to refer to ‘an </a:t>
            </a:r>
            <a:r>
              <a:rPr lang="en-IN" dirty="0">
                <a:solidFill>
                  <a:schemeClr val="accent5"/>
                </a:solidFill>
              </a:rPr>
              <a:t>agent</a:t>
            </a:r>
            <a:r>
              <a:rPr lang="en-IN" dirty="0"/>
              <a:t>’s ability to achieve goals in a wide range of environments’ </a:t>
            </a:r>
          </a:p>
          <a:p>
            <a:r>
              <a:rPr lang="en-IN" b="1" dirty="0"/>
              <a:t>Artificial Intelligence : </a:t>
            </a:r>
            <a:r>
              <a:rPr lang="en-IN" dirty="0"/>
              <a:t>is the design of </a:t>
            </a:r>
            <a:r>
              <a:rPr lang="en-IN" dirty="0">
                <a:solidFill>
                  <a:schemeClr val="accent5"/>
                </a:solidFill>
              </a:rPr>
              <a:t>artificial agents </a:t>
            </a:r>
            <a:r>
              <a:rPr lang="en-IN" dirty="0"/>
              <a:t>that perceive their environment and make decisions to maximise the chances of achieving a goal.</a:t>
            </a:r>
            <a:r>
              <a:rPr lang="en-IN" sz="1200" dirty="0">
                <a:solidFill>
                  <a:schemeClr val="bg1">
                    <a:lumMod val="50000"/>
                  </a:schemeClr>
                </a:solidFill>
              </a:rPr>
              <a:t>[2]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Artificial</a:t>
            </a:r>
            <a:r>
              <a:rPr lang="de-DE" dirty="0"/>
              <a:t> </a:t>
            </a:r>
            <a:r>
              <a:rPr lang="de-DE" dirty="0" err="1"/>
              <a:t>Intelligence</a:t>
            </a:r>
            <a:r>
              <a:rPr lang="de-DE" dirty="0"/>
              <a:t> (AI)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 err="1"/>
              <a:t>Aligning</a:t>
            </a:r>
            <a:r>
              <a:rPr lang="de-DE" dirty="0"/>
              <a:t> AI </a:t>
            </a:r>
            <a:r>
              <a:rPr lang="de-DE" dirty="0" err="1"/>
              <a:t>with</a:t>
            </a:r>
            <a:r>
              <a:rPr lang="de-DE" dirty="0"/>
              <a:t> human Values		</a:t>
            </a:r>
            <a:r>
              <a:rPr lang="de-DE" dirty="0" err="1"/>
              <a:t>By</a:t>
            </a:r>
            <a:r>
              <a:rPr lang="de-DE" dirty="0"/>
              <a:t>: </a:t>
            </a:r>
            <a:r>
              <a:rPr lang="de-DE" dirty="0" err="1"/>
              <a:t>Ambuj</a:t>
            </a:r>
            <a:r>
              <a:rPr lang="de-DE" dirty="0"/>
              <a:t> Kumar </a:t>
            </a:r>
            <a:r>
              <a:rPr lang="de-DE" dirty="0" err="1"/>
              <a:t>Mondal</a:t>
            </a:r>
            <a:endParaRPr lang="de-DE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B8A5041-AA87-5F4A-92C6-34CB5CEA9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4493" y="2993990"/>
            <a:ext cx="2032000" cy="28194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889EB95-011F-BB47-AD9F-591490D74E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3870" y="2993990"/>
            <a:ext cx="4511040" cy="2819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DC407AA-7007-9E41-981B-9FE8B125B99D}"/>
              </a:ext>
            </a:extLst>
          </p:cNvPr>
          <p:cNvSpPr txBox="1"/>
          <p:nvPr/>
        </p:nvSpPr>
        <p:spPr>
          <a:xfrm>
            <a:off x="1708219" y="5813390"/>
            <a:ext cx="5036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>
                    <a:lumMod val="50000"/>
                  </a:schemeClr>
                </a:solidFill>
              </a:rPr>
              <a:t>[Pic3]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50CE369-EF35-3D44-8EED-1AF8065F8D3F}"/>
              </a:ext>
            </a:extLst>
          </p:cNvPr>
          <p:cNvSpPr txBox="1"/>
          <p:nvPr/>
        </p:nvSpPr>
        <p:spPr>
          <a:xfrm>
            <a:off x="5959390" y="5839442"/>
            <a:ext cx="4892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>
                    <a:lumMod val="50000"/>
                  </a:schemeClr>
                </a:solidFill>
              </a:rPr>
              <a:t>[pic4]</a:t>
            </a:r>
          </a:p>
        </p:txBody>
      </p:sp>
    </p:spTree>
    <p:extLst>
      <p:ext uri="{BB962C8B-B14F-4D97-AF65-F5344CB8AC3E}">
        <p14:creationId xmlns:p14="http://schemas.microsoft.com/office/powerpoint/2010/main" val="2287875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900" indent="0">
              <a:buNone/>
            </a:pPr>
            <a:r>
              <a:rPr lang="de-DE" dirty="0"/>
              <a:t>			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AI in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lives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 err="1"/>
              <a:t>Aligning</a:t>
            </a:r>
            <a:r>
              <a:rPr lang="de-DE" dirty="0"/>
              <a:t> AI </a:t>
            </a:r>
            <a:r>
              <a:rPr lang="de-DE" dirty="0" err="1"/>
              <a:t>with</a:t>
            </a:r>
            <a:r>
              <a:rPr lang="de-DE" dirty="0"/>
              <a:t> human Values		</a:t>
            </a:r>
            <a:r>
              <a:rPr lang="de-DE" dirty="0" err="1"/>
              <a:t>By</a:t>
            </a:r>
            <a:r>
              <a:rPr lang="de-DE" dirty="0"/>
              <a:t>: </a:t>
            </a:r>
            <a:r>
              <a:rPr lang="de-DE" dirty="0" err="1"/>
              <a:t>Ambuj</a:t>
            </a:r>
            <a:r>
              <a:rPr lang="de-DE" dirty="0"/>
              <a:t> Kumar </a:t>
            </a:r>
            <a:r>
              <a:rPr lang="de-DE" dirty="0" err="1"/>
              <a:t>Mondal</a:t>
            </a:r>
            <a:endParaRPr lang="de-D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615B3ED-A154-FB4F-9AB5-C430019B24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6895" y="2017021"/>
            <a:ext cx="466708" cy="46670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3F85226-4E8D-5842-84DA-39141DF82F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9006" y="1002733"/>
            <a:ext cx="466708" cy="46670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4160313-E6E8-BA46-B16F-D88A80256C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815" y="2926375"/>
            <a:ext cx="3638823" cy="219584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180CADF-D469-7A47-8EA7-FA0BB4F517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485" y="1878130"/>
            <a:ext cx="595347" cy="59534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8F92701-91E1-E249-84A4-B5FB93A38B12}"/>
              </a:ext>
            </a:extLst>
          </p:cNvPr>
          <p:cNvSpPr txBox="1"/>
          <p:nvPr/>
        </p:nvSpPr>
        <p:spPr>
          <a:xfrm>
            <a:off x="5941355" y="2680153"/>
            <a:ext cx="16385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>
                    <a:lumMod val="50000"/>
                  </a:schemeClr>
                </a:solidFill>
              </a:rPr>
              <a:t>[pic5] Live match analysis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2678310-4B2F-4742-9B92-46A857505DDD}"/>
              </a:ext>
            </a:extLst>
          </p:cNvPr>
          <p:cNvSpPr txBox="1"/>
          <p:nvPr/>
        </p:nvSpPr>
        <p:spPr>
          <a:xfrm>
            <a:off x="1443896" y="5338360"/>
            <a:ext cx="155523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>
                    <a:lumMod val="50000"/>
                  </a:schemeClr>
                </a:solidFill>
              </a:rPr>
              <a:t>[pic6] Iron Dome (Israel)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38756B1-05D7-544B-9DE2-26328EDEB919}"/>
              </a:ext>
            </a:extLst>
          </p:cNvPr>
          <p:cNvSpPr txBox="1"/>
          <p:nvPr/>
        </p:nvSpPr>
        <p:spPr>
          <a:xfrm>
            <a:off x="5452119" y="5635934"/>
            <a:ext cx="225895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>
                    <a:lumMod val="50000"/>
                  </a:schemeClr>
                </a:solidFill>
              </a:rPr>
              <a:t>[pic7] cyclone </a:t>
            </a:r>
            <a:r>
              <a:rPr lang="en-US" sz="1000" dirty="0" err="1">
                <a:solidFill>
                  <a:schemeClr val="bg1">
                    <a:lumMod val="50000"/>
                  </a:schemeClr>
                </a:solidFill>
              </a:rPr>
              <a:t>Tauktae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</a:rPr>
              <a:t>, 17 May 2021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579BECE-DB17-BA41-960C-A7F32758B9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22313" y="3054280"/>
            <a:ext cx="3304623" cy="247846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98C5A85-9C65-EB41-92D9-07478141E6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46963" y="955728"/>
            <a:ext cx="3092632" cy="173860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E5B0208-5A5E-164A-B813-0516B2FD04F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43603" y="1236087"/>
            <a:ext cx="453195" cy="453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486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25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75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250"/>
                            </p:stCondLst>
                            <p:childTnLst>
                              <p:par>
                                <p:cTn id="2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75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750"/>
                            </p:stCondLst>
                            <p:childTnLst>
                              <p:par>
                                <p:cTn id="3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25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250"/>
                            </p:stCondLst>
                            <p:childTnLst>
                              <p:par>
                                <p:cTn id="4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750"/>
                            </p:stCondLst>
                            <p:childTnLst>
                              <p:par>
                                <p:cTn id="4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259837" y="866266"/>
            <a:ext cx="8624326" cy="2289529"/>
          </a:xfrm>
        </p:spPr>
        <p:txBody>
          <a:bodyPr/>
          <a:lstStyle/>
          <a:p>
            <a:r>
              <a:rPr lang="en-IN" i="1" dirty="0"/>
              <a:t>Value alignment </a:t>
            </a:r>
            <a:r>
              <a:rPr lang="en-IN" dirty="0"/>
              <a:t>is a property of an intelligent agent indicating that it can only pursue goals that are beneficial to humans </a:t>
            </a:r>
          </a:p>
          <a:p>
            <a:r>
              <a:rPr lang="de-DE" dirty="0" err="1"/>
              <a:t>Asimov‘s</a:t>
            </a:r>
            <a:r>
              <a:rPr lang="de-DE" dirty="0"/>
              <a:t> Laws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Robotics</a:t>
            </a:r>
            <a:r>
              <a:rPr lang="de-DE" dirty="0"/>
              <a:t> </a:t>
            </a:r>
            <a:r>
              <a:rPr lang="de-DE" sz="1200" dirty="0">
                <a:solidFill>
                  <a:schemeClr val="bg1">
                    <a:lumMod val="50000"/>
                  </a:schemeClr>
                </a:solidFill>
              </a:rPr>
              <a:t>[Issac </a:t>
            </a:r>
            <a:r>
              <a:rPr lang="en-IN" sz="1200" dirty="0">
                <a:solidFill>
                  <a:schemeClr val="bg1">
                    <a:lumMod val="50000"/>
                  </a:schemeClr>
                </a:solidFill>
              </a:rPr>
              <a:t>Asimov 1942</a:t>
            </a:r>
            <a:r>
              <a:rPr lang="de-DE" sz="1200" dirty="0">
                <a:solidFill>
                  <a:schemeClr val="bg1">
                    <a:lumMod val="50000"/>
                  </a:schemeClr>
                </a:solidFill>
              </a:rPr>
              <a:t>]</a:t>
            </a:r>
          </a:p>
          <a:p>
            <a:pPr lvl="1"/>
            <a:r>
              <a:rPr lang="en-IN" sz="1200" dirty="0">
                <a:solidFill>
                  <a:schemeClr val="bg1">
                    <a:lumMod val="50000"/>
                  </a:schemeClr>
                </a:solidFill>
              </a:rPr>
              <a:t>A robot may not injure a human being, or, through inaction, allow a human being to come to harm.</a:t>
            </a:r>
          </a:p>
          <a:p>
            <a:pPr lvl="1"/>
            <a:r>
              <a:rPr lang="en-IN" sz="1200" dirty="0">
                <a:solidFill>
                  <a:schemeClr val="bg1">
                    <a:lumMod val="50000"/>
                  </a:schemeClr>
                </a:solidFill>
              </a:rPr>
              <a:t>A robot must obey the orders given it by human beings except where such orders would conflict with the first law.</a:t>
            </a:r>
          </a:p>
          <a:p>
            <a:pPr lvl="1"/>
            <a:r>
              <a:rPr lang="en-IN" sz="1200" dirty="0">
                <a:solidFill>
                  <a:schemeClr val="bg1">
                    <a:lumMod val="50000"/>
                  </a:schemeClr>
                </a:solidFill>
              </a:rPr>
              <a:t>A robot must protect its own existence as long as such protection does not conflict with the first or second law</a:t>
            </a:r>
            <a:endParaRPr lang="en-IN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AI Value </a:t>
            </a:r>
            <a:r>
              <a:rPr lang="de-DE" dirty="0" err="1"/>
              <a:t>Alignment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 err="1"/>
              <a:t>Aligning</a:t>
            </a:r>
            <a:r>
              <a:rPr lang="de-DE" dirty="0"/>
              <a:t> AI </a:t>
            </a:r>
            <a:r>
              <a:rPr lang="de-DE" dirty="0" err="1"/>
              <a:t>with</a:t>
            </a:r>
            <a:r>
              <a:rPr lang="de-DE" dirty="0"/>
              <a:t> human Values		</a:t>
            </a:r>
            <a:r>
              <a:rPr lang="de-DE" dirty="0" err="1"/>
              <a:t>By</a:t>
            </a:r>
            <a:r>
              <a:rPr lang="de-DE" dirty="0"/>
              <a:t>: </a:t>
            </a:r>
            <a:r>
              <a:rPr lang="de-DE" dirty="0" err="1"/>
              <a:t>Ambuj</a:t>
            </a:r>
            <a:r>
              <a:rPr lang="de-DE" dirty="0"/>
              <a:t> Kumar </a:t>
            </a:r>
            <a:r>
              <a:rPr lang="de-DE" dirty="0" err="1"/>
              <a:t>Mondal</a:t>
            </a:r>
            <a:endParaRPr lang="de-DE" dirty="0"/>
          </a:p>
        </p:txBody>
      </p:sp>
      <p:sp>
        <p:nvSpPr>
          <p:cNvPr id="6" name="Inhaltsplatzhalter 1">
            <a:extLst>
              <a:ext uri="{FF2B5EF4-FFF2-40B4-BE49-F238E27FC236}">
                <a16:creationId xmlns:a16="http://schemas.microsoft.com/office/drawing/2014/main" id="{02A84382-FDFD-1245-A19A-F48B8D0E8B59}"/>
              </a:ext>
            </a:extLst>
          </p:cNvPr>
          <p:cNvSpPr txBox="1">
            <a:spLocks/>
          </p:cNvSpPr>
          <p:nvPr/>
        </p:nvSpPr>
        <p:spPr>
          <a:xfrm>
            <a:off x="259837" y="3345366"/>
            <a:ext cx="8624326" cy="2839285"/>
          </a:xfrm>
          <a:prstGeom prst="rect">
            <a:avLst/>
          </a:prstGeom>
        </p:spPr>
        <p:txBody>
          <a:bodyPr lIns="0" tIns="216000" rIns="0" bIns="216000">
            <a:noAutofit/>
          </a:bodyPr>
          <a:lstStyle>
            <a:lvl1pPr marL="342900" indent="-342000" algn="l" defTabSz="457200" rtl="0" eaLnBrk="1" latinLnBrk="0" hangingPunct="1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Font typeface="Wingdings" charset="2"/>
              <a:buChar char="§"/>
              <a:defRPr sz="1800" b="0" i="0" kern="1200">
                <a:solidFill>
                  <a:srgbClr val="262626"/>
                </a:solidFill>
                <a:latin typeface="Arial"/>
                <a:ea typeface="+mn-ea"/>
                <a:cs typeface="Arial"/>
              </a:defRPr>
            </a:lvl1pPr>
            <a:lvl2pPr marL="742950" indent="-342000" algn="l" defTabSz="4572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Font typeface="Arial"/>
              <a:buChar char="•"/>
              <a:defRPr sz="1800" b="0" i="0" kern="1200">
                <a:solidFill>
                  <a:srgbClr val="262626"/>
                </a:solidFill>
                <a:latin typeface="Arial"/>
                <a:ea typeface="+mn-ea"/>
                <a:cs typeface="Arial"/>
              </a:defRPr>
            </a:lvl2pPr>
            <a:lvl3pPr marL="1143000" indent="-342000" algn="l" defTabSz="4572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Font typeface="Wingdings" charset="2"/>
              <a:buChar char="§"/>
              <a:defRPr sz="1800" b="0" i="0" kern="1200">
                <a:solidFill>
                  <a:srgbClr val="262626"/>
                </a:solidFill>
                <a:latin typeface="Arial"/>
                <a:ea typeface="+mn-ea"/>
                <a:cs typeface="Arial"/>
              </a:defRPr>
            </a:lvl3pPr>
            <a:lvl4pPr marL="1600200" indent="-342000" algn="l" defTabSz="4572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Font typeface="Arial"/>
              <a:buChar char="•"/>
              <a:defRPr sz="1800" b="0" i="0" kern="1200">
                <a:solidFill>
                  <a:srgbClr val="262626"/>
                </a:solidFill>
                <a:latin typeface="Arial"/>
                <a:ea typeface="+mn-ea"/>
                <a:cs typeface="Arial"/>
              </a:defRPr>
            </a:lvl4pPr>
            <a:lvl5pPr marL="2057400" indent="-342000" algn="l" defTabSz="4572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Font typeface="Wingdings" charset="2"/>
              <a:buChar char="§"/>
              <a:defRPr sz="1800" b="0" i="0" kern="1200">
                <a:solidFill>
                  <a:srgbClr val="262626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/>
              <a:t>Goal of Value Alignment:</a:t>
            </a:r>
          </a:p>
          <a:p>
            <a:pPr lvl="1"/>
            <a:r>
              <a:rPr lang="en-IN" dirty="0"/>
              <a:t>Do not want artificial agents to follow instructions in an extremely literal way.</a:t>
            </a:r>
          </a:p>
          <a:p>
            <a:pPr lvl="1"/>
            <a:r>
              <a:rPr lang="en-IN" dirty="0"/>
              <a:t>Ensure that powerful AI is properly aligned with human values.</a:t>
            </a:r>
          </a:p>
          <a:p>
            <a:pPr lvl="1"/>
            <a:r>
              <a:rPr lang="en-IN" dirty="0"/>
              <a:t>Successful value alignment should ensure that an Artificial General Intelligence (AGI) cannot intentionally or unintentionally perform behaviours that adversely affect humans</a:t>
            </a:r>
            <a:r>
              <a:rPr lang="en-US" dirty="0"/>
              <a:t>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26445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259837" y="899696"/>
            <a:ext cx="8624326" cy="5207463"/>
          </a:xfrm>
        </p:spPr>
        <p:txBody>
          <a:bodyPr/>
          <a:lstStyle/>
          <a:p>
            <a:r>
              <a:rPr lang="de-DE" b="1" dirty="0"/>
              <a:t>Technical </a:t>
            </a:r>
            <a:r>
              <a:rPr lang="de-DE" b="1" dirty="0" err="1"/>
              <a:t>challanges</a:t>
            </a:r>
            <a:r>
              <a:rPr lang="de-DE" b="1" dirty="0"/>
              <a:t>- </a:t>
            </a:r>
          </a:p>
          <a:p>
            <a:pPr lvl="1"/>
            <a:r>
              <a:rPr lang="en-IN" dirty="0"/>
              <a:t>How can we create agents that behave in accordance with the user’s </a:t>
            </a:r>
            <a:r>
              <a:rPr lang="en-IN" i="1" dirty="0"/>
              <a:t>intentions</a:t>
            </a:r>
            <a:endParaRPr lang="de-DE" dirty="0"/>
          </a:p>
          <a:p>
            <a:pPr lvl="1"/>
            <a:r>
              <a:rPr lang="de-DE" dirty="0" err="1"/>
              <a:t>Previous</a:t>
            </a:r>
            <a:r>
              <a:rPr lang="de-DE" dirty="0"/>
              <a:t> </a:t>
            </a:r>
            <a:r>
              <a:rPr lang="de-DE" dirty="0" err="1"/>
              <a:t>Misalignments</a:t>
            </a:r>
            <a:br>
              <a:rPr lang="de-DE" dirty="0"/>
            </a:br>
            <a:r>
              <a:rPr lang="de-DE" sz="1200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de-DE" sz="1200" dirty="0" err="1">
                <a:solidFill>
                  <a:schemeClr val="bg1">
                    <a:lumMod val="50000"/>
                  </a:schemeClr>
                </a:solidFill>
              </a:rPr>
              <a:t>eg</a:t>
            </a:r>
            <a:r>
              <a:rPr lang="de-DE" sz="1200" dirty="0">
                <a:solidFill>
                  <a:schemeClr val="bg1">
                    <a:lumMod val="50000"/>
                  </a:schemeClr>
                </a:solidFill>
              </a:rPr>
              <a:t> - </a:t>
            </a:r>
            <a:r>
              <a:rPr lang="de-DE" sz="1200" dirty="0" err="1">
                <a:solidFill>
                  <a:schemeClr val="bg1">
                    <a:lumMod val="50000"/>
                  </a:schemeClr>
                </a:solidFill>
              </a:rPr>
              <a:t>rogue</a:t>
            </a:r>
            <a:r>
              <a:rPr lang="de-DE" sz="12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bg1">
                    <a:lumMod val="50000"/>
                  </a:schemeClr>
                </a:solidFill>
              </a:rPr>
              <a:t>chatbots</a:t>
            </a:r>
            <a:r>
              <a:rPr lang="de-DE" sz="1200" dirty="0">
                <a:solidFill>
                  <a:schemeClr val="bg1">
                    <a:lumMod val="50000"/>
                  </a:schemeClr>
                </a:solidFill>
              </a:rPr>
              <a:t>)</a:t>
            </a:r>
          </a:p>
          <a:p>
            <a:pPr lvl="1"/>
            <a:r>
              <a:rPr lang="de-DE" dirty="0" err="1"/>
              <a:t>Reward</a:t>
            </a:r>
            <a:r>
              <a:rPr lang="de-DE" dirty="0"/>
              <a:t> Hacking</a:t>
            </a:r>
            <a:br>
              <a:rPr lang="de-DE" dirty="0"/>
            </a:br>
            <a:r>
              <a:rPr lang="de-DE" sz="1200" dirty="0">
                <a:solidFill>
                  <a:schemeClr val="bg1">
                    <a:lumMod val="50000"/>
                  </a:schemeClr>
                </a:solidFill>
              </a:rPr>
              <a:t>(Task </a:t>
            </a:r>
            <a:r>
              <a:rPr lang="de-DE" sz="1200" dirty="0" err="1">
                <a:solidFill>
                  <a:schemeClr val="bg1">
                    <a:lumMod val="50000"/>
                  </a:schemeClr>
                </a:solidFill>
              </a:rPr>
              <a:t>done</a:t>
            </a:r>
            <a:r>
              <a:rPr lang="de-DE" sz="1200" dirty="0">
                <a:solidFill>
                  <a:schemeClr val="bg1">
                    <a:lumMod val="50000"/>
                  </a:schemeClr>
                </a:solidFill>
              </a:rPr>
              <a:t> in </a:t>
            </a:r>
            <a:r>
              <a:rPr lang="de-DE" sz="1200" dirty="0" err="1">
                <a:solidFill>
                  <a:schemeClr val="bg1">
                    <a:lumMod val="50000"/>
                  </a:schemeClr>
                </a:solidFill>
              </a:rPr>
              <a:t>undesirable</a:t>
            </a:r>
            <a:r>
              <a:rPr lang="de-DE" sz="12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bg1">
                    <a:lumMod val="50000"/>
                  </a:schemeClr>
                </a:solidFill>
              </a:rPr>
              <a:t>way</a:t>
            </a:r>
            <a:r>
              <a:rPr lang="de-DE" sz="1200" dirty="0">
                <a:solidFill>
                  <a:schemeClr val="bg1">
                    <a:lumMod val="50000"/>
                  </a:schemeClr>
                </a:solidFill>
              </a:rPr>
              <a:t>)</a:t>
            </a:r>
          </a:p>
          <a:p>
            <a:pPr lvl="1"/>
            <a:r>
              <a:rPr lang="de-DE" dirty="0"/>
              <a:t>Evaluations</a:t>
            </a:r>
          </a:p>
          <a:p>
            <a:r>
              <a:rPr lang="de-DE" b="1" dirty="0"/>
              <a:t>Normative </a:t>
            </a:r>
            <a:r>
              <a:rPr lang="de-DE" b="1" dirty="0" err="1"/>
              <a:t>challanges</a:t>
            </a:r>
            <a:r>
              <a:rPr lang="de-DE" b="1" dirty="0"/>
              <a:t>- </a:t>
            </a:r>
          </a:p>
          <a:p>
            <a:pPr lvl="1"/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values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principles</a:t>
            </a:r>
            <a:br>
              <a:rPr lang="de-DE" dirty="0"/>
            </a:b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encode</a:t>
            </a:r>
            <a:r>
              <a:rPr lang="de-DE" dirty="0"/>
              <a:t>?</a:t>
            </a:r>
          </a:p>
          <a:p>
            <a:pPr lvl="1"/>
            <a:r>
              <a:rPr lang="de-DE" dirty="0" err="1"/>
              <a:t>Should</a:t>
            </a:r>
            <a:r>
              <a:rPr lang="de-DE" dirty="0"/>
              <a:t> an </a:t>
            </a:r>
            <a:r>
              <a:rPr lang="de-DE" dirty="0" err="1"/>
              <a:t>agent</a:t>
            </a:r>
            <a:r>
              <a:rPr lang="de-DE" dirty="0"/>
              <a:t> </a:t>
            </a:r>
            <a:r>
              <a:rPr lang="en-IN" dirty="0"/>
              <a:t>do what user </a:t>
            </a:r>
          </a:p>
          <a:p>
            <a:pPr marL="400950" lvl="1" indent="0">
              <a:buNone/>
            </a:pPr>
            <a:r>
              <a:rPr lang="en-IN" i="1" dirty="0"/>
              <a:t>		intend </a:t>
            </a:r>
            <a:r>
              <a:rPr lang="en-IN" dirty="0"/>
              <a:t>it to do, </a:t>
            </a:r>
          </a:p>
          <a:p>
            <a:pPr marL="400950" lvl="1" indent="0">
              <a:buNone/>
            </a:pPr>
            <a:r>
              <a:rPr lang="en-IN" dirty="0"/>
              <a:t>		or what is </a:t>
            </a:r>
            <a:r>
              <a:rPr lang="en-IN" i="1" dirty="0"/>
              <a:t>good </a:t>
            </a:r>
            <a:r>
              <a:rPr lang="en-IN" dirty="0"/>
              <a:t>for user.</a:t>
            </a:r>
            <a:endParaRPr lang="de-DE" dirty="0"/>
          </a:p>
          <a:p>
            <a:endParaRPr lang="de-DE" dirty="0"/>
          </a:p>
          <a:p>
            <a:pPr marL="400950" lvl="1" indent="0">
              <a:buNone/>
            </a:pPr>
            <a:endParaRPr lang="de-DE" dirty="0"/>
          </a:p>
          <a:p>
            <a:pPr marL="400950" lvl="1" indent="0">
              <a:buNone/>
            </a:pPr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AI Value </a:t>
            </a:r>
            <a:r>
              <a:rPr lang="de-DE" dirty="0" err="1"/>
              <a:t>Alignment</a:t>
            </a:r>
            <a:r>
              <a:rPr lang="de-DE" dirty="0"/>
              <a:t>- </a:t>
            </a:r>
            <a:r>
              <a:rPr lang="de-DE" dirty="0" err="1"/>
              <a:t>Challanges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 err="1"/>
              <a:t>Aligning</a:t>
            </a:r>
            <a:r>
              <a:rPr lang="de-DE" dirty="0"/>
              <a:t> AI </a:t>
            </a:r>
            <a:r>
              <a:rPr lang="de-DE" dirty="0" err="1"/>
              <a:t>with</a:t>
            </a:r>
            <a:r>
              <a:rPr lang="de-DE" dirty="0"/>
              <a:t> human Values		</a:t>
            </a:r>
            <a:r>
              <a:rPr lang="de-DE" dirty="0" err="1"/>
              <a:t>By</a:t>
            </a:r>
            <a:r>
              <a:rPr lang="de-DE" dirty="0"/>
              <a:t>: </a:t>
            </a:r>
            <a:r>
              <a:rPr lang="de-DE" dirty="0" err="1"/>
              <a:t>Ambuj</a:t>
            </a:r>
            <a:r>
              <a:rPr lang="de-DE" dirty="0"/>
              <a:t> Kumar </a:t>
            </a:r>
            <a:r>
              <a:rPr lang="de-DE" dirty="0" err="1"/>
              <a:t>Mondal</a:t>
            </a:r>
            <a:endParaRPr lang="de-DE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320951D-5002-C54B-AAC9-781794869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4215" y="1813787"/>
            <a:ext cx="3721670" cy="429337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4763322-A7BB-F245-ADCA-5E695A807435}"/>
              </a:ext>
            </a:extLst>
          </p:cNvPr>
          <p:cNvSpPr txBox="1"/>
          <p:nvPr/>
        </p:nvSpPr>
        <p:spPr>
          <a:xfrm>
            <a:off x="5868237" y="5681305"/>
            <a:ext cx="7536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[pic8]</a:t>
            </a:r>
          </a:p>
        </p:txBody>
      </p:sp>
    </p:spTree>
    <p:extLst>
      <p:ext uri="{BB962C8B-B14F-4D97-AF65-F5344CB8AC3E}">
        <p14:creationId xmlns:p14="http://schemas.microsoft.com/office/powerpoint/2010/main" val="31091664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273559" y="932343"/>
            <a:ext cx="8624326" cy="1613430"/>
          </a:xfrm>
        </p:spPr>
        <p:txBody>
          <a:bodyPr/>
          <a:lstStyle/>
          <a:p>
            <a:r>
              <a:rPr lang="de-DE" b="1" dirty="0"/>
              <a:t>Central Problem- </a:t>
            </a:r>
            <a:r>
              <a:rPr lang="de-DE" sz="1200" dirty="0">
                <a:solidFill>
                  <a:schemeClr val="bg1">
                    <a:lumMod val="50000"/>
                  </a:schemeClr>
                </a:solidFill>
              </a:rPr>
              <a:t>[Gabriel 2017]</a:t>
            </a:r>
          </a:p>
          <a:p>
            <a:pPr lvl="1"/>
            <a:r>
              <a:rPr lang="de-DE" dirty="0"/>
              <a:t>Not </a:t>
            </a:r>
            <a:r>
              <a:rPr lang="de-DE" dirty="0" err="1"/>
              <a:t>finding</a:t>
            </a:r>
            <a:r>
              <a:rPr lang="de-DE" dirty="0"/>
              <a:t> </a:t>
            </a:r>
            <a:r>
              <a:rPr lang="de-DE" dirty="0" err="1"/>
              <a:t>moral</a:t>
            </a:r>
            <a:r>
              <a:rPr lang="de-DE" dirty="0"/>
              <a:t> </a:t>
            </a:r>
            <a:r>
              <a:rPr lang="de-DE" dirty="0" err="1"/>
              <a:t>values</a:t>
            </a:r>
            <a:endParaRPr lang="de-DE" dirty="0"/>
          </a:p>
          <a:p>
            <a:pPr lvl="1"/>
            <a:r>
              <a:rPr lang="de-DE" dirty="0"/>
              <a:t>Not </a:t>
            </a:r>
            <a:r>
              <a:rPr lang="de-DE" dirty="0" err="1"/>
              <a:t>encoding</a:t>
            </a:r>
            <a:r>
              <a:rPr lang="de-DE" dirty="0"/>
              <a:t> </a:t>
            </a:r>
            <a:r>
              <a:rPr lang="de-DE" dirty="0" err="1"/>
              <a:t>them</a:t>
            </a:r>
            <a:endParaRPr lang="de-DE" dirty="0"/>
          </a:p>
          <a:p>
            <a:pPr lvl="1"/>
            <a:r>
              <a:rPr lang="de-DE" dirty="0"/>
              <a:t>But </a:t>
            </a:r>
            <a:r>
              <a:rPr lang="de-DE" dirty="0" err="1"/>
              <a:t>Selecting</a:t>
            </a:r>
            <a:r>
              <a:rPr lang="de-DE" dirty="0"/>
              <a:t>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moral</a:t>
            </a:r>
            <a:r>
              <a:rPr lang="de-DE" dirty="0"/>
              <a:t> </a:t>
            </a:r>
            <a:r>
              <a:rPr lang="de-DE" dirty="0" err="1"/>
              <a:t>values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encode</a:t>
            </a:r>
            <a:endParaRPr lang="de-DE" dirty="0"/>
          </a:p>
          <a:p>
            <a:pPr marL="400950" lvl="1" indent="0">
              <a:buNone/>
            </a:pPr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Which</a:t>
            </a:r>
            <a:r>
              <a:rPr lang="de-DE" dirty="0"/>
              <a:t> Values?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 err="1"/>
              <a:t>Aligning</a:t>
            </a:r>
            <a:r>
              <a:rPr lang="de-DE" dirty="0"/>
              <a:t> AI </a:t>
            </a:r>
            <a:r>
              <a:rPr lang="de-DE" dirty="0" err="1"/>
              <a:t>with</a:t>
            </a:r>
            <a:r>
              <a:rPr lang="de-DE" dirty="0"/>
              <a:t> human Values		</a:t>
            </a:r>
            <a:r>
              <a:rPr lang="de-DE" dirty="0" err="1"/>
              <a:t>By</a:t>
            </a:r>
            <a:r>
              <a:rPr lang="de-DE" dirty="0"/>
              <a:t>: </a:t>
            </a:r>
            <a:r>
              <a:rPr lang="de-DE" dirty="0" err="1"/>
              <a:t>Ambuj</a:t>
            </a:r>
            <a:r>
              <a:rPr lang="de-DE" dirty="0"/>
              <a:t> Kumar </a:t>
            </a:r>
            <a:r>
              <a:rPr lang="de-DE" dirty="0" err="1"/>
              <a:t>Mondal</a:t>
            </a:r>
            <a:endParaRPr lang="de-D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6022A8-26FD-3440-87C1-146458BE3C33}"/>
              </a:ext>
            </a:extLst>
          </p:cNvPr>
          <p:cNvSpPr txBox="1"/>
          <p:nvPr/>
        </p:nvSpPr>
        <p:spPr>
          <a:xfrm>
            <a:off x="1461187" y="3656675"/>
            <a:ext cx="2005677" cy="92333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accent4">
                    <a:lumMod val="50000"/>
                  </a:schemeClr>
                </a:solidFill>
              </a:rPr>
              <a:t>No User manual </a:t>
            </a:r>
            <a:br>
              <a:rPr lang="en-US" b="1" dirty="0">
                <a:solidFill>
                  <a:schemeClr val="accent4">
                    <a:lumMod val="50000"/>
                  </a:schemeClr>
                </a:solidFill>
              </a:rPr>
            </a:br>
            <a:r>
              <a:rPr lang="en-US" b="1" dirty="0">
                <a:solidFill>
                  <a:schemeClr val="accent4">
                    <a:lumMod val="50000"/>
                  </a:schemeClr>
                </a:solidFill>
              </a:rPr>
              <a:t>for </a:t>
            </a:r>
            <a:br>
              <a:rPr lang="en-US" b="1" dirty="0">
                <a:solidFill>
                  <a:schemeClr val="accent4">
                    <a:lumMod val="50000"/>
                  </a:schemeClr>
                </a:solidFill>
              </a:rPr>
            </a:br>
            <a:r>
              <a:rPr lang="en-US" b="1" dirty="0">
                <a:solidFill>
                  <a:schemeClr val="accent4">
                    <a:lumMod val="50000"/>
                  </a:schemeClr>
                </a:solidFill>
              </a:rPr>
              <a:t>being human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7A831D-8181-994B-BEFC-E94968221D72}"/>
              </a:ext>
            </a:extLst>
          </p:cNvPr>
          <p:cNvSpPr txBox="1"/>
          <p:nvPr/>
        </p:nvSpPr>
        <p:spPr>
          <a:xfrm>
            <a:off x="6103700" y="5916436"/>
            <a:ext cx="5517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[pic9]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787E2F-5AF9-B341-B012-9460DC894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0335" y="2771547"/>
            <a:ext cx="4198483" cy="2975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375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allAtOnce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Alignment</a:t>
            </a:r>
            <a:r>
              <a:rPr lang="de-DE" dirty="0"/>
              <a:t> </a:t>
            </a:r>
            <a:r>
              <a:rPr lang="de-DE" dirty="0" err="1"/>
              <a:t>Conception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 err="1"/>
              <a:t>Aligning</a:t>
            </a:r>
            <a:r>
              <a:rPr lang="de-DE" dirty="0"/>
              <a:t> AI </a:t>
            </a:r>
            <a:r>
              <a:rPr lang="de-DE" dirty="0" err="1"/>
              <a:t>with</a:t>
            </a:r>
            <a:r>
              <a:rPr lang="de-DE" dirty="0"/>
              <a:t> human Values		</a:t>
            </a:r>
            <a:r>
              <a:rPr lang="de-DE" dirty="0" err="1"/>
              <a:t>By</a:t>
            </a:r>
            <a:r>
              <a:rPr lang="de-DE" dirty="0"/>
              <a:t>: </a:t>
            </a:r>
            <a:r>
              <a:rPr lang="de-DE" dirty="0" err="1"/>
              <a:t>Ambuj</a:t>
            </a:r>
            <a:r>
              <a:rPr lang="de-DE" dirty="0"/>
              <a:t> Kumar </a:t>
            </a:r>
            <a:r>
              <a:rPr lang="de-DE" dirty="0" err="1"/>
              <a:t>Mondal</a:t>
            </a:r>
            <a:endParaRPr lang="de-DE" dirty="0"/>
          </a:p>
        </p:txBody>
      </p:sp>
      <p:sp>
        <p:nvSpPr>
          <p:cNvPr id="6" name="Inhaltsplatzhalter 1">
            <a:extLst>
              <a:ext uri="{FF2B5EF4-FFF2-40B4-BE49-F238E27FC236}">
                <a16:creationId xmlns:a16="http://schemas.microsoft.com/office/drawing/2014/main" id="{06D3B15D-5169-4444-A8B2-F42D4512DA1B}"/>
              </a:ext>
            </a:extLst>
          </p:cNvPr>
          <p:cNvSpPr txBox="1">
            <a:spLocks/>
          </p:cNvSpPr>
          <p:nvPr/>
        </p:nvSpPr>
        <p:spPr>
          <a:xfrm>
            <a:off x="259837" y="3557117"/>
            <a:ext cx="8624326" cy="2469787"/>
          </a:xfrm>
          <a:prstGeom prst="rect">
            <a:avLst/>
          </a:prstGeom>
        </p:spPr>
        <p:txBody>
          <a:bodyPr lIns="0" tIns="216000" rIns="0" bIns="216000">
            <a:noAutofit/>
          </a:bodyPr>
          <a:lstStyle>
            <a:lvl1pPr marL="342900" indent="-342000" algn="l" defTabSz="457200" rtl="0" eaLnBrk="1" latinLnBrk="0" hangingPunct="1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Font typeface="Wingdings" charset="2"/>
              <a:buChar char="§"/>
              <a:defRPr sz="1800" b="0" i="0" kern="1200">
                <a:solidFill>
                  <a:srgbClr val="262626"/>
                </a:solidFill>
                <a:latin typeface="Arial"/>
                <a:ea typeface="+mn-ea"/>
                <a:cs typeface="Arial"/>
              </a:defRPr>
            </a:lvl1pPr>
            <a:lvl2pPr marL="742950" indent="-342000" algn="l" defTabSz="4572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Font typeface="Arial"/>
              <a:buChar char="•"/>
              <a:defRPr sz="1800" b="0" i="0" kern="1200">
                <a:solidFill>
                  <a:srgbClr val="262626"/>
                </a:solidFill>
                <a:latin typeface="Arial"/>
                <a:ea typeface="+mn-ea"/>
                <a:cs typeface="Arial"/>
              </a:defRPr>
            </a:lvl2pPr>
            <a:lvl3pPr marL="1143000" indent="-342000" algn="l" defTabSz="4572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Font typeface="Wingdings" charset="2"/>
              <a:buChar char="§"/>
              <a:defRPr sz="1800" b="0" i="0" kern="1200">
                <a:solidFill>
                  <a:srgbClr val="262626"/>
                </a:solidFill>
                <a:latin typeface="Arial"/>
                <a:ea typeface="+mn-ea"/>
                <a:cs typeface="Arial"/>
              </a:defRPr>
            </a:lvl3pPr>
            <a:lvl4pPr marL="1600200" indent="-342000" algn="l" defTabSz="4572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Font typeface="Arial"/>
              <a:buChar char="•"/>
              <a:defRPr sz="1800" b="0" i="0" kern="1200">
                <a:solidFill>
                  <a:srgbClr val="262626"/>
                </a:solidFill>
                <a:latin typeface="Arial"/>
                <a:ea typeface="+mn-ea"/>
                <a:cs typeface="Arial"/>
              </a:defRPr>
            </a:lvl4pPr>
            <a:lvl5pPr marL="2057400" indent="-342000" algn="l" defTabSz="4572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Font typeface="Wingdings" charset="2"/>
              <a:buChar char="§"/>
              <a:defRPr sz="1800" b="0" i="0" kern="1200">
                <a:solidFill>
                  <a:srgbClr val="262626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0950" lvl="1" indent="0">
              <a:buFont typeface="Arial"/>
              <a:buNone/>
            </a:pPr>
            <a:endParaRPr lang="de-DE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2B20F9D-3242-9F4C-9D2A-419252C07D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837" y="992787"/>
            <a:ext cx="8624326" cy="3055105"/>
          </a:xfrm>
        </p:spPr>
        <p:txBody>
          <a:bodyPr/>
          <a:lstStyle/>
          <a:p>
            <a:r>
              <a:rPr lang="de-DE" b="1" dirty="0"/>
              <a:t>Minimalist </a:t>
            </a:r>
            <a:r>
              <a:rPr lang="de-DE" b="1" dirty="0" err="1"/>
              <a:t>approach</a:t>
            </a:r>
            <a:r>
              <a:rPr lang="de-DE" b="1" dirty="0"/>
              <a:t> :</a:t>
            </a:r>
          </a:p>
          <a:p>
            <a:pPr lvl="1"/>
            <a:r>
              <a:rPr lang="de-DE" dirty="0" err="1"/>
              <a:t>Limiting</a:t>
            </a:r>
            <a:r>
              <a:rPr lang="de-DE" dirty="0"/>
              <a:t> AI </a:t>
            </a:r>
            <a:r>
              <a:rPr lang="de-DE" dirty="0" err="1"/>
              <a:t>to</a:t>
            </a:r>
            <a:r>
              <a:rPr lang="de-DE" dirty="0"/>
              <a:t> a </a:t>
            </a:r>
            <a:r>
              <a:rPr lang="de-DE" dirty="0" err="1"/>
              <a:t>reasonable</a:t>
            </a:r>
            <a:r>
              <a:rPr lang="de-DE" dirty="0"/>
              <a:t> </a:t>
            </a:r>
            <a:r>
              <a:rPr lang="de-DE" dirty="0" err="1"/>
              <a:t>schema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human </a:t>
            </a:r>
            <a:r>
              <a:rPr lang="de-DE" dirty="0" err="1"/>
              <a:t>values</a:t>
            </a:r>
            <a:endParaRPr lang="de-DE" dirty="0"/>
          </a:p>
          <a:p>
            <a:pPr lvl="1"/>
            <a:r>
              <a:rPr lang="de-DE" dirty="0" err="1"/>
              <a:t>avoiding</a:t>
            </a:r>
            <a:r>
              <a:rPr lang="de-DE" dirty="0"/>
              <a:t> </a:t>
            </a:r>
            <a:r>
              <a:rPr lang="de-DE" dirty="0" err="1"/>
              <a:t>unsafe</a:t>
            </a:r>
            <a:r>
              <a:rPr lang="de-DE" dirty="0"/>
              <a:t> </a:t>
            </a:r>
            <a:r>
              <a:rPr lang="de-DE" dirty="0" err="1"/>
              <a:t>outcomes</a:t>
            </a:r>
            <a:r>
              <a:rPr lang="de-DE" dirty="0"/>
              <a:t>.</a:t>
            </a:r>
          </a:p>
          <a:p>
            <a:r>
              <a:rPr lang="de-DE" b="1" dirty="0" err="1"/>
              <a:t>Maximalist</a:t>
            </a:r>
            <a:r>
              <a:rPr lang="de-DE" b="1" dirty="0"/>
              <a:t> </a:t>
            </a:r>
            <a:r>
              <a:rPr lang="de-DE" b="1" dirty="0" err="1"/>
              <a:t>approach</a:t>
            </a:r>
            <a:r>
              <a:rPr lang="de-DE" b="1" dirty="0"/>
              <a:t> :</a:t>
            </a:r>
          </a:p>
          <a:p>
            <a:pPr lvl="1"/>
            <a:r>
              <a:rPr lang="de-DE" dirty="0" err="1"/>
              <a:t>Aligning</a:t>
            </a:r>
            <a:r>
              <a:rPr lang="de-DE" dirty="0"/>
              <a:t> AI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best</a:t>
            </a:r>
            <a:r>
              <a:rPr lang="de-DE" dirty="0"/>
              <a:t> human </a:t>
            </a:r>
            <a:r>
              <a:rPr lang="de-DE" dirty="0" err="1"/>
              <a:t>values</a:t>
            </a:r>
            <a:r>
              <a:rPr lang="de-DE" dirty="0"/>
              <a:t> on </a:t>
            </a:r>
            <a:r>
              <a:rPr lang="de-DE" dirty="0" err="1"/>
              <a:t>society</a:t>
            </a:r>
            <a:r>
              <a:rPr lang="de-DE" dirty="0"/>
              <a:t> </a:t>
            </a:r>
            <a:r>
              <a:rPr lang="de-DE" dirty="0" err="1"/>
              <a:t>wide</a:t>
            </a:r>
            <a:endParaRPr lang="de-DE" dirty="0"/>
          </a:p>
          <a:p>
            <a:pPr lvl="1"/>
            <a:r>
              <a:rPr lang="de-DE" dirty="0"/>
              <a:t>global </a:t>
            </a:r>
            <a:r>
              <a:rPr lang="de-DE" dirty="0" err="1"/>
              <a:t>basis</a:t>
            </a:r>
            <a:endParaRPr lang="de-DE" dirty="0"/>
          </a:p>
          <a:p>
            <a:pPr lvl="1"/>
            <a:r>
              <a:rPr lang="de-DE" dirty="0"/>
              <a:t>Democratic </a:t>
            </a:r>
            <a:r>
              <a:rPr lang="de-DE" dirty="0" err="1"/>
              <a:t>way</a:t>
            </a:r>
            <a:endParaRPr lang="de-DE" dirty="0"/>
          </a:p>
          <a:p>
            <a:pPr marL="9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62852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Benutzerdefiniert 8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0CB7B"/>
      </a:accent1>
      <a:accent2>
        <a:srgbClr val="87EA98"/>
      </a:accent2>
      <a:accent3>
        <a:srgbClr val="FF0000"/>
      </a:accent3>
      <a:accent4>
        <a:srgbClr val="FF6666"/>
      </a:accent4>
      <a:accent5>
        <a:srgbClr val="0080FF"/>
      </a:accent5>
      <a:accent6>
        <a:srgbClr val="66CCFF"/>
      </a:accent6>
      <a:hlink>
        <a:srgbClr val="0B62A4"/>
      </a:hlink>
      <a:folHlink>
        <a:srgbClr val="0C5F9E"/>
      </a:folHlink>
    </a:clrScheme>
    <a:fontScheme name="Office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5">
            <a:lumMod val="40000"/>
            <a:lumOff val="60000"/>
          </a:schemeClr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6350" cmpd="sng">
          <a:solidFill>
            <a:schemeClr val="tx1"/>
          </a:solidFill>
          <a:prstDash val="solid"/>
          <a:headEnd type="none"/>
          <a:tailEnd type="triangle" w="med" len="med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4146</TotalTime>
  <Words>2218</Words>
  <Application>Microsoft Macintosh PowerPoint</Application>
  <PresentationFormat>On-screen Show (4:3)</PresentationFormat>
  <Paragraphs>259</Paragraphs>
  <Slides>31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6" baseType="lpstr">
      <vt:lpstr>Arial</vt:lpstr>
      <vt:lpstr>Calibri</vt:lpstr>
      <vt:lpstr>Palatino</vt:lpstr>
      <vt:lpstr>Wingdings</vt:lpstr>
      <vt:lpstr>Office-Design</vt:lpstr>
      <vt:lpstr>Aligning AI with Human Values  </vt:lpstr>
      <vt:lpstr>Agenda</vt:lpstr>
      <vt:lpstr>Intelligence – Property of living entities</vt:lpstr>
      <vt:lpstr>Artificial Intelligence (AI)</vt:lpstr>
      <vt:lpstr>AI in our lives</vt:lpstr>
      <vt:lpstr>AI Value Alignment</vt:lpstr>
      <vt:lpstr>AI Value Alignment- Challanges</vt:lpstr>
      <vt:lpstr>Which Values?</vt:lpstr>
      <vt:lpstr>Alignment Conception</vt:lpstr>
      <vt:lpstr>Alignment Concepts</vt:lpstr>
      <vt:lpstr>Alignment Concepts</vt:lpstr>
      <vt:lpstr>Alignment Concepts</vt:lpstr>
      <vt:lpstr>Principles of Alignment</vt:lpstr>
      <vt:lpstr>Machine Learning</vt:lpstr>
      <vt:lpstr>Reinforcement Learning</vt:lpstr>
      <vt:lpstr>RL - Challanges</vt:lpstr>
      <vt:lpstr>Inverse Reinforcement Learning (IRL)</vt:lpstr>
      <vt:lpstr>Evolutionary approach</vt:lpstr>
      <vt:lpstr>IRL - Debates</vt:lpstr>
      <vt:lpstr>IRL - Debates</vt:lpstr>
      <vt:lpstr>IRL – Debates (Challanges)</vt:lpstr>
      <vt:lpstr>IRL – Debates (Challanges)</vt:lpstr>
      <vt:lpstr>IRL – Storytelling</vt:lpstr>
      <vt:lpstr>Value-Aligned Rewards</vt:lpstr>
      <vt:lpstr>IRL - Storytelling</vt:lpstr>
      <vt:lpstr>Storeytelling - Challanges</vt:lpstr>
      <vt:lpstr>Conclusion</vt:lpstr>
      <vt:lpstr>Future…?</vt:lpstr>
      <vt:lpstr>PowerPoint Presentation</vt:lpstr>
      <vt:lpstr>References</vt:lpstr>
      <vt:lpstr>Picture 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creator>Henning Wachsmuth</dc:creator>
  <cp:lastModifiedBy>ambuj mondal</cp:lastModifiedBy>
  <cp:revision>3389</cp:revision>
  <cp:lastPrinted>2015-08-24T15:24:55Z</cp:lastPrinted>
  <dcterms:created xsi:type="dcterms:W3CDTF">2015-02-13T12:30:07Z</dcterms:created>
  <dcterms:modified xsi:type="dcterms:W3CDTF">2021-05-19T14:14:22Z</dcterms:modified>
</cp:coreProperties>
</file>